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008"/>
            <a:ext cx="12191695" cy="6858000"/>
          </a:xfrm>
          <a:prstGeom prst="rect">
            <a:avLst/>
          </a:prstGeom>
          <a:solidFill>
            <a:srgbClr val="231B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0515600" y="1097280"/>
            <a:ext cx="411480" cy="411480"/>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11018520" y="1097280"/>
            <a:ext cx="256032" cy="25603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0771632" y="658368"/>
            <a:ext cx="201168" cy="201168"/>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1097280"/>
            <a:ext cx="10058400" cy="1828800"/>
          </a:xfrm>
          <a:prstGeom prst="rect">
            <a:avLst/>
          </a:prstGeom>
          <a:noFill/>
        </p:spPr>
        <p:txBody>
          <a:bodyPr wrap="none">
            <a:spAutoFit/>
          </a:bodyPr>
          <a:lstStyle/>
          <a:p>
            <a:pPr>
              <a:defRPr sz="4200" b="1">
                <a:solidFill>
                  <a:srgbClr val="FAF6EE"/>
                </a:solidFill>
              </a:defRPr>
            </a:pPr>
            <a:r>
              <a:rPr dirty="0"/>
              <a:t>THE LAW CHANGED.</a:t>
            </a:r>
            <a:br>
              <a:rPr dirty="0"/>
            </a:br>
            <a:r>
              <a:rPr dirty="0"/>
              <a:t>DID THE GAZE?</a:t>
            </a:r>
          </a:p>
          <a:p>
            <a:pPr>
              <a:spcBef>
                <a:spcPts val="1600"/>
              </a:spcBef>
              <a:defRPr sz="2100">
                <a:solidFill>
                  <a:srgbClr val="EBDBBB"/>
                </a:solidFill>
              </a:defRPr>
            </a:pPr>
            <a:r>
              <a:rPr dirty="0"/>
              <a:t>Policy, Identity, Professionalism, Bias &amp; Social Work Practice</a:t>
            </a:r>
          </a:p>
          <a:p>
            <a:pPr>
              <a:spcBef>
                <a:spcPts val="1400"/>
              </a:spcBef>
              <a:defRPr sz="1500">
                <a:solidFill>
                  <a:srgbClr val="B76E60"/>
                </a:solidFill>
              </a:defRPr>
            </a:pPr>
            <a:r>
              <a:rPr dirty="0"/>
              <a:t>Guest Lecture | MSW II • Field Seminar III</a:t>
            </a:r>
          </a:p>
        </p:txBody>
      </p:sp>
      <p:sp>
        <p:nvSpPr>
          <p:cNvPr id="7" name="TextBox 6"/>
          <p:cNvSpPr txBox="1"/>
          <p:nvPr/>
        </p:nvSpPr>
        <p:spPr>
          <a:xfrm>
            <a:off x="731520" y="4800600"/>
            <a:ext cx="10515600" cy="1097280"/>
          </a:xfrm>
          <a:prstGeom prst="rect">
            <a:avLst/>
          </a:prstGeom>
          <a:noFill/>
        </p:spPr>
        <p:txBody>
          <a:bodyPr wrap="none">
            <a:spAutoFit/>
          </a:bodyPr>
          <a:lstStyle/>
          <a:p>
            <a:pPr>
              <a:defRPr sz="2400" b="1">
                <a:solidFill>
                  <a:srgbClr val="FAF6EE"/>
                </a:solidFill>
              </a:defRPr>
            </a:pPr>
            <a:r>
              <a:rPr dirty="0"/>
              <a:t>Dr. Dana Bazemore-Jolly</a:t>
            </a:r>
          </a:p>
          <a:p>
            <a:pPr>
              <a:defRPr sz="1300">
                <a:solidFill>
                  <a:srgbClr val="EBDBBB"/>
                </a:solidFill>
              </a:defRPr>
            </a:pPr>
            <a:r>
              <a:rPr dirty="0"/>
              <a:t>Doctor of Social Work | Justice-Centered Scholar • Educator • Advocate • Dream-Builder</a:t>
            </a:r>
          </a:p>
          <a:p>
            <a:pPr>
              <a:spcBef>
                <a:spcPts val="800"/>
              </a:spcBef>
              <a:defRPr sz="1200">
                <a:solidFill>
                  <a:srgbClr val="FFFFFF"/>
                </a:solidFill>
              </a:defRPr>
            </a:pPr>
            <a:r>
              <a:rPr dirty="0"/>
              <a:t>Savannah State University • October 1, 2026 • 7:00–8:00 PM ET</a:t>
            </a:r>
          </a:p>
        </p:txBody>
      </p:sp>
      <p:sp>
        <p:nvSpPr>
          <p:cNvPr id="8" name="Rounded Rectangle 7"/>
          <p:cNvSpPr/>
          <p:nvPr/>
        </p:nvSpPr>
        <p:spPr>
          <a:xfrm>
            <a:off x="763524" y="3529585"/>
            <a:ext cx="10058400" cy="804672"/>
          </a:xfrm>
          <a:prstGeom prst="roundRect">
            <a:avLst/>
          </a:prstGeom>
          <a:solidFill>
            <a:srgbClr val="36261F"/>
          </a:solidFill>
          <a:ln w="12700">
            <a:solidFill>
              <a:srgbClr val="D2A23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3816" y="3520440"/>
            <a:ext cx="9957816" cy="761747"/>
          </a:xfrm>
          <a:prstGeom prst="rect">
            <a:avLst/>
          </a:prstGeom>
          <a:noFill/>
        </p:spPr>
        <p:txBody>
          <a:bodyPr wrap="square">
            <a:spAutoFit/>
          </a:bodyPr>
          <a:lstStyle/>
          <a:p>
            <a:pPr algn="l"/>
            <a:r>
              <a:rPr sz="1450" b="1" dirty="0">
                <a:solidFill>
                  <a:srgbClr val="F4E7D0"/>
                </a:solidFill>
                <a:latin typeface="Aptos"/>
              </a:rPr>
              <a:t>Content Note: </a:t>
            </a:r>
            <a:r>
              <a:rPr sz="1450" dirty="0">
                <a:solidFill>
                  <a:srgbClr val="F4E7D0"/>
                </a:solidFill>
                <a:latin typeface="Aptos"/>
              </a:rPr>
              <a:t>Today’s discussion includes identity, bias, discrimination, policy, and professional practice. Some material may be emotionally difficult. Please take care of yourself as needed. This presentation is intended for educational and scholarly discussion.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4880310" cy="584775"/>
          </a:xfrm>
          <a:prstGeom prst="rect">
            <a:avLst/>
          </a:prstGeom>
          <a:noFill/>
        </p:spPr>
        <p:txBody>
          <a:bodyPr wrap="none">
            <a:spAutoFit/>
          </a:bodyPr>
          <a:lstStyle/>
          <a:p>
            <a:pPr>
              <a:defRPr sz="2800" b="1">
                <a:solidFill>
                  <a:srgbClr val="FAF6EE"/>
                </a:solidFill>
              </a:defRPr>
            </a:pPr>
            <a:r>
              <a:rPr sz="3200" dirty="0"/>
              <a:t>Where We’re Going Tonight</a:t>
            </a:r>
          </a:p>
        </p:txBody>
      </p:sp>
      <p:sp>
        <p:nvSpPr>
          <p:cNvPr id="5" name="TextBox 4"/>
          <p:cNvSpPr txBox="1"/>
          <p:nvPr/>
        </p:nvSpPr>
        <p:spPr>
          <a:xfrm>
            <a:off x="731520" y="1463040"/>
            <a:ext cx="10789920" cy="4555093"/>
          </a:xfrm>
          <a:prstGeom prst="rect">
            <a:avLst/>
          </a:prstGeom>
          <a:noFill/>
        </p:spPr>
        <p:txBody>
          <a:bodyPr wrap="square">
            <a:spAutoFit/>
          </a:bodyPr>
          <a:lstStyle/>
          <a:p>
            <a:pPr>
              <a:spcAft>
                <a:spcPts val="1000"/>
              </a:spcAft>
              <a:defRPr sz="2100">
                <a:solidFill>
                  <a:srgbClr val="231B19"/>
                </a:solidFill>
              </a:defRPr>
            </a:pPr>
            <a:r>
              <a:rPr sz="2400" dirty="0"/>
              <a:t>Connect hair discrimination to policy, identity, power, and professional norms.</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Examine how “professionalism” can function as a cultural standard rather than a neutral one.</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Use findings from a study of 32 Black women to consider the distance between legal protection and lived experience.</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Translate the discussion into concrete </a:t>
            </a:r>
            <a:r>
              <a:rPr lang="en-US" sz="2400" dirty="0"/>
              <a:t>questions for social work practice, supervision, advocacy, and organizational work</a:t>
            </a:r>
            <a:r>
              <a:rPr sz="2400" dirty="0"/>
              <a:t>.</a:t>
            </a:r>
          </a:p>
        </p:txBody>
      </p:sp>
      <p:sp>
        <p:nvSpPr>
          <p:cNvPr id="6" name="Rectangle 5"/>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8" name="TextBox 7"/>
          <p:cNvSpPr txBox="1"/>
          <p:nvPr/>
        </p:nvSpPr>
        <p:spPr>
          <a:xfrm>
            <a:off x="11155680" y="6537960"/>
            <a:ext cx="457200" cy="182880"/>
          </a:xfrm>
          <a:prstGeom prst="rect">
            <a:avLst/>
          </a:prstGeom>
          <a:noFill/>
        </p:spPr>
        <p:txBody>
          <a:bodyPr wrap="none">
            <a:spAutoFit/>
          </a:bodyPr>
          <a:lstStyle/>
          <a:p>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4469685" cy="584775"/>
          </a:xfrm>
          <a:prstGeom prst="rect">
            <a:avLst/>
          </a:prstGeom>
          <a:noFill/>
        </p:spPr>
        <p:txBody>
          <a:bodyPr wrap="none">
            <a:spAutoFit/>
          </a:bodyPr>
          <a:lstStyle/>
          <a:p>
            <a:pPr>
              <a:defRPr sz="2800" b="1">
                <a:solidFill>
                  <a:srgbClr val="FAF6EE"/>
                </a:solidFill>
              </a:defRPr>
            </a:pPr>
            <a:r>
              <a:rPr sz="3200" dirty="0"/>
              <a:t>Start Here: The Interview</a:t>
            </a:r>
          </a:p>
        </p:txBody>
      </p:sp>
      <p:sp>
        <p:nvSpPr>
          <p:cNvPr id="5" name="TextBox 4"/>
          <p:cNvSpPr txBox="1"/>
          <p:nvPr/>
        </p:nvSpPr>
        <p:spPr>
          <a:xfrm>
            <a:off x="914400" y="2240280"/>
            <a:ext cx="10332720" cy="2377440"/>
          </a:xfrm>
          <a:prstGeom prst="rect">
            <a:avLst/>
          </a:prstGeom>
          <a:noFill/>
        </p:spPr>
        <p:txBody>
          <a:bodyPr wrap="square">
            <a:spAutoFit/>
          </a:bodyPr>
          <a:lstStyle/>
          <a:p>
            <a:pPr algn="ctr">
              <a:defRPr sz="3000" i="1">
                <a:solidFill>
                  <a:srgbClr val="3E2723"/>
                </a:solidFill>
              </a:defRPr>
            </a:pPr>
            <a:r>
              <a:rPr dirty="0"/>
              <a:t>“One participant changed her hair for a job interview.”</a:t>
            </a:r>
          </a:p>
          <a:p>
            <a:pPr algn="ctr">
              <a:spcBef>
                <a:spcPts val="1800"/>
              </a:spcBef>
              <a:defRPr sz="1400">
                <a:solidFill>
                  <a:srgbClr val="706058"/>
                </a:solidFill>
              </a:defRPr>
            </a:pPr>
            <a:r>
              <a:rPr dirty="0"/>
              <a:t>A decision made before she ever entered the room.</a:t>
            </a:r>
          </a:p>
        </p:txBody>
      </p:sp>
      <p:sp>
        <p:nvSpPr>
          <p:cNvPr id="6" name="TextBox 5"/>
          <p:cNvSpPr txBox="1"/>
          <p:nvPr/>
        </p:nvSpPr>
        <p:spPr>
          <a:xfrm>
            <a:off x="1828800" y="4206240"/>
            <a:ext cx="8503920" cy="1097280"/>
          </a:xfrm>
          <a:prstGeom prst="rect">
            <a:avLst/>
          </a:prstGeom>
          <a:noFill/>
        </p:spPr>
        <p:txBody>
          <a:bodyPr wrap="none">
            <a:spAutoFit/>
          </a:bodyPr>
          <a:lstStyle/>
          <a:p>
            <a:pPr algn="ctr">
              <a:defRPr sz="2800" b="1">
                <a:solidFill>
                  <a:srgbClr val="B76E60"/>
                </a:solidFill>
              </a:defRPr>
            </a:pPr>
            <a:r>
              <a:rPr dirty="0"/>
              <a:t>Which version of me will they consider professional?</a:t>
            </a:r>
          </a:p>
        </p:txBody>
      </p:sp>
      <p:sp>
        <p:nvSpPr>
          <p:cNvPr id="7" name="Rectangle 6"/>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9" name="TextBox 8"/>
          <p:cNvSpPr txBox="1"/>
          <p:nvPr/>
        </p:nvSpPr>
        <p:spPr>
          <a:xfrm>
            <a:off x="11155680" y="6537960"/>
            <a:ext cx="457200" cy="182880"/>
          </a:xfrm>
          <a:prstGeom prst="rect">
            <a:avLst/>
          </a:prstGeom>
          <a:noFill/>
        </p:spPr>
        <p:txBody>
          <a:bodyPr wrap="none">
            <a:spAutoFit/>
          </a:bodyPr>
          <a:lstStyle/>
          <a:p>
            <a: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Professionalism Has a Dress Code. Who Wrote It?</a:t>
            </a:r>
          </a:p>
        </p:txBody>
      </p:sp>
      <p:sp>
        <p:nvSpPr>
          <p:cNvPr id="5" name="TextBox 4"/>
          <p:cNvSpPr txBox="1"/>
          <p:nvPr/>
        </p:nvSpPr>
        <p:spPr>
          <a:xfrm>
            <a:off x="1664676" y="1371600"/>
            <a:ext cx="1242648" cy="400110"/>
          </a:xfrm>
          <a:prstGeom prst="rect">
            <a:avLst/>
          </a:prstGeom>
          <a:noFill/>
        </p:spPr>
        <p:txBody>
          <a:bodyPr wrap="none">
            <a:spAutoFit/>
          </a:bodyPr>
          <a:lstStyle/>
          <a:p>
            <a:pPr algn="ctr">
              <a:defRPr sz="1800" b="1">
                <a:solidFill>
                  <a:srgbClr val="3E2723"/>
                </a:solidFill>
              </a:defRPr>
            </a:pPr>
            <a:r>
              <a:rPr sz="2000" dirty="0"/>
              <a:t>POLISHED</a:t>
            </a:r>
          </a:p>
        </p:txBody>
      </p:sp>
      <p:sp>
        <p:nvSpPr>
          <p:cNvPr id="6" name="TextBox 5"/>
          <p:cNvSpPr txBox="1"/>
          <p:nvPr/>
        </p:nvSpPr>
        <p:spPr>
          <a:xfrm>
            <a:off x="5392254" y="1371600"/>
            <a:ext cx="736932" cy="400110"/>
          </a:xfrm>
          <a:prstGeom prst="rect">
            <a:avLst/>
          </a:prstGeom>
          <a:noFill/>
        </p:spPr>
        <p:txBody>
          <a:bodyPr wrap="none">
            <a:spAutoFit/>
          </a:bodyPr>
          <a:lstStyle/>
          <a:p>
            <a:pPr algn="ctr">
              <a:defRPr sz="2000" b="1">
                <a:solidFill>
                  <a:srgbClr val="B76E60"/>
                </a:solidFill>
              </a:defRPr>
            </a:pPr>
            <a:r>
              <a:rPr dirty="0"/>
              <a:t>NEAT</a:t>
            </a:r>
          </a:p>
        </p:txBody>
      </p:sp>
      <p:sp>
        <p:nvSpPr>
          <p:cNvPr id="7" name="TextBox 6"/>
          <p:cNvSpPr txBox="1"/>
          <p:nvPr/>
        </p:nvSpPr>
        <p:spPr>
          <a:xfrm>
            <a:off x="8586265" y="1371600"/>
            <a:ext cx="1664109" cy="400110"/>
          </a:xfrm>
          <a:prstGeom prst="rect">
            <a:avLst/>
          </a:prstGeom>
          <a:noFill/>
        </p:spPr>
        <p:txBody>
          <a:bodyPr wrap="none">
            <a:spAutoFit/>
          </a:bodyPr>
          <a:lstStyle/>
          <a:p>
            <a:pPr algn="ctr">
              <a:defRPr sz="2200" b="1">
                <a:solidFill>
                  <a:srgbClr val="B16639"/>
                </a:solidFill>
              </a:defRPr>
            </a:pPr>
            <a:r>
              <a:rPr sz="2000" dirty="0"/>
              <a:t>APPROPRIATE</a:t>
            </a:r>
          </a:p>
        </p:txBody>
      </p:sp>
      <p:sp>
        <p:nvSpPr>
          <p:cNvPr id="8" name="TextBox 7"/>
          <p:cNvSpPr txBox="1"/>
          <p:nvPr/>
        </p:nvSpPr>
        <p:spPr>
          <a:xfrm>
            <a:off x="2378796" y="2468880"/>
            <a:ext cx="1643207" cy="400110"/>
          </a:xfrm>
          <a:prstGeom prst="rect">
            <a:avLst/>
          </a:prstGeom>
          <a:noFill/>
        </p:spPr>
        <p:txBody>
          <a:bodyPr wrap="none">
            <a:spAutoFit/>
          </a:bodyPr>
          <a:lstStyle/>
          <a:p>
            <a:pPr algn="ctr">
              <a:defRPr sz="1800" b="1">
                <a:solidFill>
                  <a:srgbClr val="3E2723"/>
                </a:solidFill>
              </a:defRPr>
            </a:pPr>
            <a:r>
              <a:rPr sz="2000" dirty="0"/>
              <a:t>PRESENTABLE</a:t>
            </a:r>
          </a:p>
        </p:txBody>
      </p:sp>
      <p:sp>
        <p:nvSpPr>
          <p:cNvPr id="9" name="TextBox 8"/>
          <p:cNvSpPr txBox="1"/>
          <p:nvPr/>
        </p:nvSpPr>
        <p:spPr>
          <a:xfrm>
            <a:off x="6412191" y="2468880"/>
            <a:ext cx="1623137" cy="400110"/>
          </a:xfrm>
          <a:prstGeom prst="rect">
            <a:avLst/>
          </a:prstGeom>
          <a:noFill/>
        </p:spPr>
        <p:txBody>
          <a:bodyPr wrap="none">
            <a:spAutoFit/>
          </a:bodyPr>
          <a:lstStyle/>
          <a:p>
            <a:pPr algn="ctr">
              <a:defRPr sz="2000" b="1">
                <a:solidFill>
                  <a:srgbClr val="B76E60"/>
                </a:solidFill>
              </a:defRPr>
            </a:pPr>
            <a:r>
              <a:rPr dirty="0"/>
              <a:t>DISTRACTING</a:t>
            </a:r>
          </a:p>
        </p:txBody>
      </p:sp>
      <p:sp>
        <p:nvSpPr>
          <p:cNvPr id="10" name="TextBox 9"/>
          <p:cNvSpPr txBox="1"/>
          <p:nvPr/>
        </p:nvSpPr>
        <p:spPr>
          <a:xfrm>
            <a:off x="9413063" y="3474720"/>
            <a:ext cx="1290674" cy="400110"/>
          </a:xfrm>
          <a:prstGeom prst="rect">
            <a:avLst/>
          </a:prstGeom>
          <a:noFill/>
        </p:spPr>
        <p:txBody>
          <a:bodyPr wrap="none">
            <a:spAutoFit/>
          </a:bodyPr>
          <a:lstStyle/>
          <a:p>
            <a:pPr algn="ctr">
              <a:defRPr sz="2200" b="1">
                <a:solidFill>
                  <a:srgbClr val="B16639"/>
                </a:solidFill>
              </a:defRPr>
            </a:pPr>
            <a:r>
              <a:rPr sz="2000" dirty="0"/>
              <a:t>EXCESSIVE</a:t>
            </a:r>
          </a:p>
        </p:txBody>
      </p:sp>
      <p:sp>
        <p:nvSpPr>
          <p:cNvPr id="11" name="TextBox 10"/>
          <p:cNvSpPr txBox="1"/>
          <p:nvPr/>
        </p:nvSpPr>
        <p:spPr>
          <a:xfrm>
            <a:off x="1846256" y="3840480"/>
            <a:ext cx="1793889" cy="400110"/>
          </a:xfrm>
          <a:prstGeom prst="rect">
            <a:avLst/>
          </a:prstGeom>
          <a:noFill/>
        </p:spPr>
        <p:txBody>
          <a:bodyPr wrap="none">
            <a:spAutoFit/>
          </a:bodyPr>
          <a:lstStyle/>
          <a:p>
            <a:pPr algn="ctr">
              <a:defRPr sz="1800" b="1">
                <a:solidFill>
                  <a:srgbClr val="3E2723"/>
                </a:solidFill>
              </a:defRPr>
            </a:pPr>
            <a:r>
              <a:rPr sz="2000" dirty="0"/>
              <a:t>PROFESSIONAL</a:t>
            </a:r>
          </a:p>
        </p:txBody>
      </p:sp>
      <p:sp>
        <p:nvSpPr>
          <p:cNvPr id="12" name="TextBox 11"/>
          <p:cNvSpPr txBox="1"/>
          <p:nvPr/>
        </p:nvSpPr>
        <p:spPr>
          <a:xfrm>
            <a:off x="4975368" y="4572000"/>
            <a:ext cx="2485103" cy="400110"/>
          </a:xfrm>
          <a:prstGeom prst="rect">
            <a:avLst/>
          </a:prstGeom>
          <a:noFill/>
        </p:spPr>
        <p:txBody>
          <a:bodyPr wrap="none">
            <a:spAutoFit/>
          </a:bodyPr>
          <a:lstStyle/>
          <a:p>
            <a:pPr algn="ctr">
              <a:defRPr sz="2000" b="1">
                <a:solidFill>
                  <a:srgbClr val="B76E60"/>
                </a:solidFill>
              </a:defRPr>
            </a:pPr>
            <a:r>
              <a:rPr dirty="0"/>
              <a:t>EXECUTIVE PRESENCE</a:t>
            </a:r>
          </a:p>
        </p:txBody>
      </p:sp>
      <p:sp>
        <p:nvSpPr>
          <p:cNvPr id="13" name="TextBox 12"/>
          <p:cNvSpPr txBox="1"/>
          <p:nvPr/>
        </p:nvSpPr>
        <p:spPr>
          <a:xfrm>
            <a:off x="3010943" y="5486400"/>
            <a:ext cx="6048194" cy="461665"/>
          </a:xfrm>
          <a:prstGeom prst="rect">
            <a:avLst/>
          </a:prstGeom>
          <a:noFill/>
        </p:spPr>
        <p:txBody>
          <a:bodyPr wrap="none">
            <a:spAutoFit/>
          </a:bodyPr>
          <a:lstStyle/>
          <a:p>
            <a:pPr algn="ctr">
              <a:defRPr sz="2400" i="1">
                <a:solidFill>
                  <a:srgbClr val="231B19"/>
                </a:solidFill>
              </a:defRPr>
            </a:pPr>
            <a:r>
              <a:rPr dirty="0"/>
              <a:t>Neutral words can carry non-neutral histories.</a:t>
            </a:r>
          </a:p>
        </p:txBody>
      </p:sp>
      <p:sp>
        <p:nvSpPr>
          <p:cNvPr id="14" name="Rectangle 13"/>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16" name="TextBox 15"/>
          <p:cNvSpPr txBox="1"/>
          <p:nvPr/>
        </p:nvSpPr>
        <p:spPr>
          <a:xfrm>
            <a:off x="11155680" y="6537960"/>
            <a:ext cx="457200" cy="182880"/>
          </a:xfrm>
          <a:prstGeom prst="rect">
            <a:avLst/>
          </a:prstGeom>
          <a:noFill/>
        </p:spPr>
        <p:txBody>
          <a:bodyPr wrap="none">
            <a:spAutoFit/>
          </a:bodyPr>
          <a:lstStyle/>
          <a:p>
            <a: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6062237" cy="553998"/>
          </a:xfrm>
          <a:prstGeom prst="rect">
            <a:avLst/>
          </a:prstGeom>
          <a:noFill/>
        </p:spPr>
        <p:txBody>
          <a:bodyPr wrap="none">
            <a:spAutoFit/>
          </a:bodyPr>
          <a:lstStyle/>
          <a:p>
            <a:pPr>
              <a:defRPr sz="2800" b="1">
                <a:solidFill>
                  <a:srgbClr val="FAF6EE"/>
                </a:solidFill>
              </a:defRPr>
            </a:pPr>
            <a:r>
              <a:rPr sz="3000" dirty="0"/>
              <a:t>The CROWN Act: What Policy Can Do</a:t>
            </a:r>
          </a:p>
        </p:txBody>
      </p:sp>
      <p:sp>
        <p:nvSpPr>
          <p:cNvPr id="5" name="TextBox 4"/>
          <p:cNvSpPr txBox="1"/>
          <p:nvPr/>
        </p:nvSpPr>
        <p:spPr>
          <a:xfrm>
            <a:off x="700887" y="1152144"/>
            <a:ext cx="10789920" cy="4555093"/>
          </a:xfrm>
          <a:prstGeom prst="rect">
            <a:avLst/>
          </a:prstGeom>
          <a:noFill/>
        </p:spPr>
        <p:txBody>
          <a:bodyPr wrap="square">
            <a:spAutoFit/>
          </a:bodyPr>
          <a:lstStyle/>
          <a:p>
            <a:pPr>
              <a:spcAft>
                <a:spcPts val="1000"/>
              </a:spcAft>
              <a:defRPr sz="1900">
                <a:solidFill>
                  <a:srgbClr val="231B19"/>
                </a:solidFill>
              </a:defRPr>
            </a:pPr>
            <a:r>
              <a:rPr sz="2400" dirty="0"/>
              <a:t>CROWN stands for Creating a Respectful and Open World for Natural Hair.</a:t>
            </a:r>
          </a:p>
          <a:p>
            <a:pPr>
              <a:spcAft>
                <a:spcPts val="1000"/>
              </a:spcAft>
              <a:defRPr sz="1900">
                <a:solidFill>
                  <a:srgbClr val="231B19"/>
                </a:solidFill>
              </a:defRPr>
            </a:pPr>
            <a:endParaRPr lang="en-US" sz="2400" dirty="0"/>
          </a:p>
          <a:p>
            <a:pPr>
              <a:spcAft>
                <a:spcPts val="1000"/>
              </a:spcAft>
              <a:defRPr sz="1900">
                <a:solidFill>
                  <a:srgbClr val="231B19"/>
                </a:solidFill>
              </a:defRPr>
            </a:pPr>
            <a:r>
              <a:rPr sz="2400" dirty="0"/>
              <a:t>State CROWN laws generally address race-based discrimination tied to hair texture and protective or culturally significant hairstyles.</a:t>
            </a:r>
          </a:p>
          <a:p>
            <a:pPr>
              <a:spcAft>
                <a:spcPts val="1000"/>
              </a:spcAft>
              <a:defRPr sz="1900">
                <a:solidFill>
                  <a:srgbClr val="231B19"/>
                </a:solidFill>
              </a:defRPr>
            </a:pPr>
            <a:endParaRPr lang="en-US" sz="2400" dirty="0"/>
          </a:p>
          <a:p>
            <a:pPr>
              <a:spcAft>
                <a:spcPts val="1000"/>
              </a:spcAft>
              <a:defRPr sz="1900">
                <a:solidFill>
                  <a:srgbClr val="231B19"/>
                </a:solidFill>
              </a:defRPr>
            </a:pPr>
            <a:r>
              <a:rPr sz="2400" dirty="0"/>
              <a:t>New York law has treated traits historically associated with race, including hair texture and protective hairstyles, as part of race protections since 2019.</a:t>
            </a:r>
          </a:p>
          <a:p>
            <a:pPr>
              <a:spcAft>
                <a:spcPts val="1000"/>
              </a:spcAft>
              <a:defRPr sz="1900">
                <a:solidFill>
                  <a:srgbClr val="231B19"/>
                </a:solidFill>
              </a:defRPr>
            </a:pPr>
            <a:endParaRPr lang="en-US" sz="2400" dirty="0"/>
          </a:p>
          <a:p>
            <a:pPr>
              <a:spcAft>
                <a:spcPts val="1000"/>
              </a:spcAft>
              <a:defRPr sz="1900">
                <a:solidFill>
                  <a:srgbClr val="231B19"/>
                </a:solidFill>
              </a:defRPr>
            </a:pPr>
            <a:r>
              <a:rPr sz="2400" dirty="0"/>
              <a:t>At the federal level, the CROWN Act of 2025 was introduced in both the House (H.R. 1638) and Senate (S. 751).</a:t>
            </a:r>
          </a:p>
        </p:txBody>
      </p:sp>
      <p:sp>
        <p:nvSpPr>
          <p:cNvPr id="6" name="Rectangle 5"/>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8" name="TextBox 7"/>
          <p:cNvSpPr txBox="1"/>
          <p:nvPr/>
        </p:nvSpPr>
        <p:spPr>
          <a:xfrm>
            <a:off x="502920" y="6236208"/>
            <a:ext cx="10698480" cy="228600"/>
          </a:xfrm>
          <a:prstGeom prst="rect">
            <a:avLst/>
          </a:prstGeom>
          <a:noFill/>
        </p:spPr>
        <p:txBody>
          <a:bodyPr wrap="none">
            <a:spAutoFit/>
          </a:bodyPr>
          <a:lstStyle/>
          <a:p>
            <a:pPr>
              <a:defRPr sz="750">
                <a:solidFill>
                  <a:srgbClr val="706058"/>
                </a:solidFill>
              </a:defRPr>
            </a:pPr>
            <a:r>
              <a:t>Sources: NCSL, workplace discrimination summaries; Congress.gov, H.R. 1638 and S. 751 (119th Congress).</a:t>
            </a:r>
          </a:p>
        </p:txBody>
      </p:sp>
      <p:sp>
        <p:nvSpPr>
          <p:cNvPr id="9" name="TextBox 8"/>
          <p:cNvSpPr txBox="1"/>
          <p:nvPr/>
        </p:nvSpPr>
        <p:spPr>
          <a:xfrm>
            <a:off x="11155680" y="6537960"/>
            <a:ext cx="457200" cy="182880"/>
          </a:xfrm>
          <a:prstGeom prst="rect">
            <a:avLst/>
          </a:prstGeom>
          <a:noFill/>
        </p:spPr>
        <p:txBody>
          <a:bodyPr wrap="none">
            <a:spAutoFit/>
          </a:bodyPr>
          <a:lstStyle/>
          <a:p>
            <a: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The Law vs. The Gaze</a:t>
            </a:r>
          </a:p>
        </p:txBody>
      </p:sp>
      <p:sp>
        <p:nvSpPr>
          <p:cNvPr id="5" name="Rounded Rectangle 4"/>
          <p:cNvSpPr/>
          <p:nvPr/>
        </p:nvSpPr>
        <p:spPr>
          <a:xfrm>
            <a:off x="685800" y="1417320"/>
            <a:ext cx="5212080" cy="4251960"/>
          </a:xfrm>
          <a:prstGeom prst="roundRect">
            <a:avLst/>
          </a:prstGeom>
          <a:solidFill>
            <a:srgbClr val="FFFFFF"/>
          </a:solidFill>
          <a:ln w="25400">
            <a:solidFill>
              <a:srgbClr val="3E27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576836" y="1737360"/>
            <a:ext cx="1430007" cy="492443"/>
          </a:xfrm>
          <a:prstGeom prst="rect">
            <a:avLst/>
          </a:prstGeom>
          <a:noFill/>
        </p:spPr>
        <p:txBody>
          <a:bodyPr wrap="none">
            <a:spAutoFit/>
          </a:bodyPr>
          <a:lstStyle/>
          <a:p>
            <a:pPr algn="ctr">
              <a:defRPr sz="2700" b="1">
                <a:solidFill>
                  <a:srgbClr val="3E2723"/>
                </a:solidFill>
              </a:defRPr>
            </a:pPr>
            <a:r>
              <a:rPr sz="2600" dirty="0"/>
              <a:t>THE LAW</a:t>
            </a:r>
          </a:p>
        </p:txBody>
      </p:sp>
      <p:sp>
        <p:nvSpPr>
          <p:cNvPr id="7" name="TextBox 6"/>
          <p:cNvSpPr txBox="1"/>
          <p:nvPr/>
        </p:nvSpPr>
        <p:spPr>
          <a:xfrm>
            <a:off x="2890576" y="2514600"/>
            <a:ext cx="802527" cy="415498"/>
          </a:xfrm>
          <a:prstGeom prst="rect">
            <a:avLst/>
          </a:prstGeom>
          <a:noFill/>
        </p:spPr>
        <p:txBody>
          <a:bodyPr wrap="none">
            <a:spAutoFit/>
          </a:bodyPr>
          <a:lstStyle/>
          <a:p>
            <a:pPr algn="ctr">
              <a:defRPr sz="2000">
                <a:solidFill>
                  <a:srgbClr val="231B19"/>
                </a:solidFill>
              </a:defRPr>
            </a:pPr>
            <a:r>
              <a:rPr sz="2100" dirty="0"/>
              <a:t>rights</a:t>
            </a:r>
          </a:p>
        </p:txBody>
      </p:sp>
      <p:sp>
        <p:nvSpPr>
          <p:cNvPr id="8" name="TextBox 7"/>
          <p:cNvSpPr txBox="1"/>
          <p:nvPr/>
        </p:nvSpPr>
        <p:spPr>
          <a:xfrm>
            <a:off x="2877303" y="3108960"/>
            <a:ext cx="829073" cy="415498"/>
          </a:xfrm>
          <a:prstGeom prst="rect">
            <a:avLst/>
          </a:prstGeom>
          <a:noFill/>
        </p:spPr>
        <p:txBody>
          <a:bodyPr wrap="none">
            <a:spAutoFit/>
          </a:bodyPr>
          <a:lstStyle/>
          <a:p>
            <a:pPr algn="ctr">
              <a:defRPr sz="2000">
                <a:solidFill>
                  <a:srgbClr val="231B19"/>
                </a:solidFill>
              </a:defRPr>
            </a:pPr>
            <a:r>
              <a:rPr sz="2100" dirty="0"/>
              <a:t>policy</a:t>
            </a:r>
          </a:p>
        </p:txBody>
      </p:sp>
      <p:sp>
        <p:nvSpPr>
          <p:cNvPr id="9" name="TextBox 8"/>
          <p:cNvSpPr txBox="1"/>
          <p:nvPr/>
        </p:nvSpPr>
        <p:spPr>
          <a:xfrm>
            <a:off x="2626850" y="3703320"/>
            <a:ext cx="1329979" cy="415498"/>
          </a:xfrm>
          <a:prstGeom prst="rect">
            <a:avLst/>
          </a:prstGeom>
          <a:noFill/>
        </p:spPr>
        <p:txBody>
          <a:bodyPr wrap="none">
            <a:spAutoFit/>
          </a:bodyPr>
          <a:lstStyle/>
          <a:p>
            <a:pPr algn="ctr">
              <a:defRPr sz="2000">
                <a:solidFill>
                  <a:srgbClr val="231B19"/>
                </a:solidFill>
              </a:defRPr>
            </a:pPr>
            <a:r>
              <a:rPr sz="2100" dirty="0"/>
              <a:t>protection</a:t>
            </a:r>
          </a:p>
        </p:txBody>
      </p:sp>
      <p:sp>
        <p:nvSpPr>
          <p:cNvPr id="10" name="TextBox 9"/>
          <p:cNvSpPr txBox="1"/>
          <p:nvPr/>
        </p:nvSpPr>
        <p:spPr>
          <a:xfrm>
            <a:off x="2156690" y="4297680"/>
            <a:ext cx="2270300" cy="415498"/>
          </a:xfrm>
          <a:prstGeom prst="rect">
            <a:avLst/>
          </a:prstGeom>
          <a:noFill/>
        </p:spPr>
        <p:txBody>
          <a:bodyPr wrap="none">
            <a:spAutoFit/>
          </a:bodyPr>
          <a:lstStyle/>
          <a:p>
            <a:pPr algn="ctr">
              <a:defRPr sz="2000">
                <a:solidFill>
                  <a:srgbClr val="231B19"/>
                </a:solidFill>
              </a:defRPr>
            </a:pPr>
            <a:r>
              <a:rPr sz="2100" dirty="0"/>
              <a:t>prohibited conduct</a:t>
            </a:r>
          </a:p>
        </p:txBody>
      </p:sp>
      <p:sp>
        <p:nvSpPr>
          <p:cNvPr id="11" name="Rounded Rectangle 10"/>
          <p:cNvSpPr/>
          <p:nvPr/>
        </p:nvSpPr>
        <p:spPr>
          <a:xfrm>
            <a:off x="6263640" y="1417320"/>
            <a:ext cx="5212080" cy="4251960"/>
          </a:xfrm>
          <a:prstGeom prst="roundRect">
            <a:avLst/>
          </a:prstGeom>
          <a:solidFill>
            <a:srgbClr val="FFFFFF"/>
          </a:solidFill>
          <a:ln w="25400">
            <a:solidFill>
              <a:srgbClr val="B76E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03283" y="1737360"/>
            <a:ext cx="1532791" cy="492443"/>
          </a:xfrm>
          <a:prstGeom prst="rect">
            <a:avLst/>
          </a:prstGeom>
          <a:noFill/>
        </p:spPr>
        <p:txBody>
          <a:bodyPr wrap="none">
            <a:spAutoFit/>
          </a:bodyPr>
          <a:lstStyle/>
          <a:p>
            <a:pPr algn="ctr">
              <a:defRPr sz="2700" b="1">
                <a:solidFill>
                  <a:srgbClr val="B76E60"/>
                </a:solidFill>
              </a:defRPr>
            </a:pPr>
            <a:r>
              <a:rPr sz="2600" dirty="0"/>
              <a:t>THE GAZE</a:t>
            </a:r>
          </a:p>
        </p:txBody>
      </p:sp>
      <p:sp>
        <p:nvSpPr>
          <p:cNvPr id="13" name="TextBox 12"/>
          <p:cNvSpPr txBox="1"/>
          <p:nvPr/>
        </p:nvSpPr>
        <p:spPr>
          <a:xfrm>
            <a:off x="8111234" y="2514600"/>
            <a:ext cx="1516890" cy="415498"/>
          </a:xfrm>
          <a:prstGeom prst="rect">
            <a:avLst/>
          </a:prstGeom>
          <a:noFill/>
        </p:spPr>
        <p:txBody>
          <a:bodyPr wrap="none">
            <a:spAutoFit/>
          </a:bodyPr>
          <a:lstStyle/>
          <a:p>
            <a:pPr algn="ctr">
              <a:defRPr sz="2000">
                <a:solidFill>
                  <a:srgbClr val="231B19"/>
                </a:solidFill>
              </a:defRPr>
            </a:pPr>
            <a:r>
              <a:rPr sz="2100" dirty="0"/>
              <a:t>professional</a:t>
            </a:r>
          </a:p>
        </p:txBody>
      </p:sp>
      <p:sp>
        <p:nvSpPr>
          <p:cNvPr id="14" name="TextBox 13"/>
          <p:cNvSpPr txBox="1"/>
          <p:nvPr/>
        </p:nvSpPr>
        <p:spPr>
          <a:xfrm>
            <a:off x="8311673" y="3108960"/>
            <a:ext cx="1116011" cy="415498"/>
          </a:xfrm>
          <a:prstGeom prst="rect">
            <a:avLst/>
          </a:prstGeom>
          <a:noFill/>
        </p:spPr>
        <p:txBody>
          <a:bodyPr wrap="none">
            <a:spAutoFit/>
          </a:bodyPr>
          <a:lstStyle/>
          <a:p>
            <a:pPr algn="ctr">
              <a:defRPr sz="2000">
                <a:solidFill>
                  <a:srgbClr val="231B19"/>
                </a:solidFill>
              </a:defRPr>
            </a:pPr>
            <a:r>
              <a:rPr sz="2100" dirty="0"/>
              <a:t>polished</a:t>
            </a:r>
          </a:p>
        </p:txBody>
      </p:sp>
      <p:sp>
        <p:nvSpPr>
          <p:cNvPr id="15" name="TextBox 14"/>
          <p:cNvSpPr txBox="1"/>
          <p:nvPr/>
        </p:nvSpPr>
        <p:spPr>
          <a:xfrm>
            <a:off x="8133003" y="3703320"/>
            <a:ext cx="1473352" cy="415498"/>
          </a:xfrm>
          <a:prstGeom prst="rect">
            <a:avLst/>
          </a:prstGeom>
          <a:noFill/>
        </p:spPr>
        <p:txBody>
          <a:bodyPr wrap="none">
            <a:spAutoFit/>
          </a:bodyPr>
          <a:lstStyle/>
          <a:p>
            <a:pPr algn="ctr">
              <a:defRPr sz="2000">
                <a:solidFill>
                  <a:srgbClr val="231B19"/>
                </a:solidFill>
              </a:defRPr>
            </a:pPr>
            <a:r>
              <a:rPr sz="2100" dirty="0"/>
              <a:t>appropriate</a:t>
            </a:r>
          </a:p>
        </p:txBody>
      </p:sp>
      <p:sp>
        <p:nvSpPr>
          <p:cNvPr id="16" name="TextBox 15"/>
          <p:cNvSpPr txBox="1"/>
          <p:nvPr/>
        </p:nvSpPr>
        <p:spPr>
          <a:xfrm>
            <a:off x="8185645" y="4297680"/>
            <a:ext cx="1368067" cy="415498"/>
          </a:xfrm>
          <a:prstGeom prst="rect">
            <a:avLst/>
          </a:prstGeom>
          <a:noFill/>
        </p:spPr>
        <p:txBody>
          <a:bodyPr wrap="none">
            <a:spAutoFit/>
          </a:bodyPr>
          <a:lstStyle/>
          <a:p>
            <a:pPr algn="ctr">
              <a:defRPr sz="2000">
                <a:solidFill>
                  <a:srgbClr val="231B19"/>
                </a:solidFill>
              </a:defRPr>
            </a:pPr>
            <a:r>
              <a:rPr sz="2100" dirty="0"/>
              <a:t>acceptable</a:t>
            </a:r>
          </a:p>
        </p:txBody>
      </p:sp>
      <p:sp>
        <p:nvSpPr>
          <p:cNvPr id="17" name="TextBox 16"/>
          <p:cNvSpPr txBox="1"/>
          <p:nvPr/>
        </p:nvSpPr>
        <p:spPr>
          <a:xfrm>
            <a:off x="8203727" y="4892040"/>
            <a:ext cx="1331903" cy="415498"/>
          </a:xfrm>
          <a:prstGeom prst="rect">
            <a:avLst/>
          </a:prstGeom>
          <a:noFill/>
        </p:spPr>
        <p:txBody>
          <a:bodyPr wrap="none">
            <a:spAutoFit/>
          </a:bodyPr>
          <a:lstStyle/>
          <a:p>
            <a:pPr algn="ctr">
              <a:defRPr sz="2000">
                <a:solidFill>
                  <a:srgbClr val="231B19"/>
                </a:solidFill>
              </a:defRPr>
            </a:pPr>
            <a:r>
              <a:rPr sz="2100" dirty="0"/>
              <a:t>distracting</a:t>
            </a:r>
          </a:p>
        </p:txBody>
      </p:sp>
      <p:sp>
        <p:nvSpPr>
          <p:cNvPr id="18" name="TextBox 17"/>
          <p:cNvSpPr txBox="1"/>
          <p:nvPr/>
        </p:nvSpPr>
        <p:spPr>
          <a:xfrm>
            <a:off x="1005840" y="5806440"/>
            <a:ext cx="10058400" cy="502920"/>
          </a:xfrm>
          <a:prstGeom prst="rect">
            <a:avLst/>
          </a:prstGeom>
          <a:noFill/>
        </p:spPr>
        <p:txBody>
          <a:bodyPr wrap="none">
            <a:spAutoFit/>
          </a:bodyPr>
          <a:lstStyle/>
          <a:p>
            <a:pPr algn="ctr">
              <a:defRPr sz="2400" b="1">
                <a:solidFill>
                  <a:srgbClr val="B16639"/>
                </a:solidFill>
              </a:defRPr>
            </a:pPr>
            <a:r>
              <a:rPr dirty="0"/>
              <a:t>Policy can change the rules. Culture must change the gaze.</a:t>
            </a:r>
          </a:p>
        </p:txBody>
      </p:sp>
      <p:sp>
        <p:nvSpPr>
          <p:cNvPr id="19" name="Rectangle 18"/>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21" name="TextBox 20"/>
          <p:cNvSpPr txBox="1"/>
          <p:nvPr/>
        </p:nvSpPr>
        <p:spPr>
          <a:xfrm>
            <a:off x="11155680" y="6537960"/>
            <a:ext cx="457200" cy="182880"/>
          </a:xfrm>
          <a:prstGeom prst="rect">
            <a:avLst/>
          </a:prstGeom>
          <a:noFill/>
        </p:spPr>
        <p:txBody>
          <a:bodyPr wrap="none">
            <a:spAutoFit/>
          </a:bodyPr>
          <a:lstStyle/>
          <a:p>
            <a: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67056"/>
            <a:ext cx="10881360" cy="457200"/>
          </a:xfrm>
          <a:prstGeom prst="rect">
            <a:avLst/>
          </a:prstGeom>
          <a:noFill/>
        </p:spPr>
        <p:txBody>
          <a:bodyPr wrap="none">
            <a:spAutoFit/>
          </a:bodyPr>
          <a:lstStyle/>
          <a:p>
            <a:pPr>
              <a:defRPr sz="2800" b="1">
                <a:solidFill>
                  <a:srgbClr val="FAF6EE"/>
                </a:solidFill>
              </a:defRPr>
            </a:pPr>
            <a:r>
              <a:rPr dirty="0"/>
              <a:t>What 32 Black Women Told Me</a:t>
            </a:r>
          </a:p>
        </p:txBody>
      </p:sp>
      <p:sp>
        <p:nvSpPr>
          <p:cNvPr id="5" name="TextBox 4"/>
          <p:cNvSpPr txBox="1"/>
          <p:nvPr/>
        </p:nvSpPr>
        <p:spPr>
          <a:xfrm>
            <a:off x="530352" y="497377"/>
            <a:ext cx="5619680" cy="276999"/>
          </a:xfrm>
          <a:prstGeom prst="rect">
            <a:avLst/>
          </a:prstGeom>
          <a:noFill/>
        </p:spPr>
        <p:txBody>
          <a:bodyPr wrap="none">
            <a:spAutoFit/>
          </a:bodyPr>
          <a:lstStyle/>
          <a:p>
            <a:pPr>
              <a:defRPr sz="1050">
                <a:solidFill>
                  <a:srgbClr val="EBDBBB"/>
                </a:solidFill>
              </a:defRPr>
            </a:pPr>
            <a:r>
              <a:rPr sz="1200" dirty="0"/>
              <a:t>Doctoral research on the lived experiences of Black women who wear their natural hair</a:t>
            </a:r>
          </a:p>
        </p:txBody>
      </p:sp>
      <p:sp>
        <p:nvSpPr>
          <p:cNvPr id="6" name="TextBox 5"/>
          <p:cNvSpPr txBox="1"/>
          <p:nvPr/>
        </p:nvSpPr>
        <p:spPr>
          <a:xfrm>
            <a:off x="731520" y="1325880"/>
            <a:ext cx="6492240" cy="3990836"/>
          </a:xfrm>
          <a:prstGeom prst="rect">
            <a:avLst/>
          </a:prstGeom>
          <a:noFill/>
        </p:spPr>
        <p:txBody>
          <a:bodyPr wrap="square">
            <a:spAutoFit/>
          </a:bodyPr>
          <a:lstStyle/>
          <a:p>
            <a:pPr>
              <a:spcAft>
                <a:spcPts val="1000"/>
              </a:spcAft>
              <a:defRPr sz="2000">
                <a:solidFill>
                  <a:srgbClr val="231B19"/>
                </a:solidFill>
              </a:defRPr>
            </a:pPr>
            <a:r>
              <a:rPr sz="2200" dirty="0"/>
              <a:t>32 Black women participated in structured video interviews.</a:t>
            </a:r>
          </a:p>
          <a:p>
            <a:pPr>
              <a:spcAft>
                <a:spcPts val="1000"/>
              </a:spcAft>
              <a:defRPr sz="2000">
                <a:solidFill>
                  <a:srgbClr val="231B19"/>
                </a:solidFill>
              </a:defRPr>
            </a:pPr>
            <a:endParaRPr lang="en-US" sz="2200" dirty="0"/>
          </a:p>
          <a:p>
            <a:pPr>
              <a:spcAft>
                <a:spcPts val="1000"/>
              </a:spcAft>
              <a:defRPr sz="2000">
                <a:solidFill>
                  <a:srgbClr val="231B19"/>
                </a:solidFill>
              </a:defRPr>
            </a:pPr>
            <a:r>
              <a:rPr sz="2200" dirty="0"/>
              <a:t>The study explored natural hair, workplace and social experiences, perceptions of professionalism, and the CROWN Act.</a:t>
            </a:r>
          </a:p>
          <a:p>
            <a:pPr>
              <a:spcAft>
                <a:spcPts val="1000"/>
              </a:spcAft>
              <a:defRPr sz="2000">
                <a:solidFill>
                  <a:srgbClr val="231B19"/>
                </a:solidFill>
              </a:defRPr>
            </a:pPr>
            <a:endParaRPr lang="en-US" sz="2200" dirty="0"/>
          </a:p>
          <a:p>
            <a:pPr>
              <a:spcAft>
                <a:spcPts val="1000"/>
              </a:spcAft>
              <a:defRPr sz="2000">
                <a:solidFill>
                  <a:srgbClr val="231B19"/>
                </a:solidFill>
              </a:defRPr>
            </a:pPr>
            <a:r>
              <a:rPr sz="2200" dirty="0"/>
              <a:t>The goal was not to treat Black women as a monolith, but to center the range and complexity of their lived experiences.</a:t>
            </a:r>
          </a:p>
        </p:txBody>
      </p:sp>
      <p:sp>
        <p:nvSpPr>
          <p:cNvPr id="7" name="Oval 6"/>
          <p:cNvSpPr/>
          <p:nvPr/>
        </p:nvSpPr>
        <p:spPr>
          <a:xfrm>
            <a:off x="7955279" y="160020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8339327" y="160020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8723376" y="160020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07424" y="160020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491472" y="160020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875519" y="160020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0259567" y="160020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0643615" y="160020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7955279" y="224028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339327" y="224028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723376" y="224028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07424" y="224028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9491472" y="224028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9875519" y="224028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259567" y="224028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643615" y="224028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955279" y="288036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339327" y="288036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723376" y="288036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107424" y="288036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491472" y="2880360"/>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875519" y="2880360"/>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10259567" y="2880360"/>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643615" y="2880360"/>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7955279" y="3520439"/>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8339327" y="3520439"/>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8723376" y="3520439"/>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9107424" y="3520439"/>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9491472" y="3520439"/>
            <a:ext cx="164592" cy="164592"/>
          </a:xfrm>
          <a:prstGeom prst="ellipse">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9875519" y="3520439"/>
            <a:ext cx="164592" cy="164592"/>
          </a:xfrm>
          <a:prstGeom prst="ellipse">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10259567" y="3520439"/>
            <a:ext cx="164592" cy="164592"/>
          </a:xfrm>
          <a:prstGeom prst="ellipse">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10643615" y="3520439"/>
            <a:ext cx="164592" cy="164592"/>
          </a:xfrm>
          <a:prstGeom prst="ellipse">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909560" y="4480560"/>
            <a:ext cx="3291840" cy="731520"/>
          </a:xfrm>
          <a:prstGeom prst="rect">
            <a:avLst/>
          </a:prstGeom>
          <a:noFill/>
        </p:spPr>
        <p:txBody>
          <a:bodyPr wrap="none">
            <a:spAutoFit/>
          </a:bodyPr>
          <a:lstStyle/>
          <a:p>
            <a:pPr algn="ctr">
              <a:defRPr sz="2200" b="1">
                <a:solidFill>
                  <a:srgbClr val="3E2723"/>
                </a:solidFill>
              </a:defRPr>
            </a:pPr>
            <a:r>
              <a:rPr dirty="0"/>
              <a:t>32 voices.</a:t>
            </a:r>
            <a:br>
              <a:rPr dirty="0"/>
            </a:br>
            <a:r>
              <a:rPr dirty="0"/>
              <a:t>32 lived realities.</a:t>
            </a:r>
          </a:p>
        </p:txBody>
      </p:sp>
      <p:sp>
        <p:nvSpPr>
          <p:cNvPr id="40" name="Rectangle 39"/>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42" name="TextBox 41"/>
          <p:cNvSpPr txBox="1"/>
          <p:nvPr/>
        </p:nvSpPr>
        <p:spPr>
          <a:xfrm>
            <a:off x="11155680" y="6537960"/>
            <a:ext cx="457200" cy="182880"/>
          </a:xfrm>
          <a:prstGeom prst="rect">
            <a:avLst/>
          </a:prstGeom>
          <a:noFill/>
        </p:spPr>
        <p:txBody>
          <a:bodyPr wrap="none">
            <a:spAutoFit/>
          </a:bodyPr>
          <a:lstStyle/>
          <a:p>
            <a: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30352" y="73152"/>
            <a:ext cx="10881360" cy="457200"/>
          </a:xfrm>
          <a:prstGeom prst="rect">
            <a:avLst/>
          </a:prstGeom>
          <a:noFill/>
        </p:spPr>
        <p:txBody>
          <a:bodyPr wrap="none">
            <a:spAutoFit/>
          </a:bodyPr>
          <a:lstStyle/>
          <a:p>
            <a:pPr>
              <a:defRPr sz="2800" b="1">
                <a:solidFill>
                  <a:srgbClr val="FAF6EE"/>
                </a:solidFill>
              </a:defRPr>
            </a:pPr>
            <a:r>
              <a:rPr dirty="0"/>
              <a:t>Has the CROWN Act Made a Difference?</a:t>
            </a:r>
          </a:p>
        </p:txBody>
      </p:sp>
      <p:sp>
        <p:nvSpPr>
          <p:cNvPr id="5" name="TextBox 4"/>
          <p:cNvSpPr txBox="1"/>
          <p:nvPr/>
        </p:nvSpPr>
        <p:spPr>
          <a:xfrm>
            <a:off x="530352" y="500241"/>
            <a:ext cx="1332288" cy="276999"/>
          </a:xfrm>
          <a:prstGeom prst="rect">
            <a:avLst/>
          </a:prstGeom>
          <a:noFill/>
        </p:spPr>
        <p:txBody>
          <a:bodyPr wrap="none">
            <a:spAutoFit/>
          </a:bodyPr>
          <a:lstStyle/>
          <a:p>
            <a:pPr>
              <a:defRPr sz="1050">
                <a:solidFill>
                  <a:srgbClr val="EBDBBB"/>
                </a:solidFill>
              </a:defRPr>
            </a:pPr>
            <a:r>
              <a:rPr sz="1200" dirty="0"/>
              <a:t>Study Question 11</a:t>
            </a:r>
          </a:p>
        </p:txBody>
      </p:sp>
      <p:sp>
        <p:nvSpPr>
          <p:cNvPr id="6" name="TextBox 5"/>
          <p:cNvSpPr txBox="1"/>
          <p:nvPr/>
        </p:nvSpPr>
        <p:spPr>
          <a:xfrm>
            <a:off x="868680" y="1554480"/>
            <a:ext cx="598690" cy="430887"/>
          </a:xfrm>
          <a:prstGeom prst="rect">
            <a:avLst/>
          </a:prstGeom>
          <a:noFill/>
        </p:spPr>
        <p:txBody>
          <a:bodyPr wrap="none">
            <a:spAutoFit/>
          </a:bodyPr>
          <a:lstStyle/>
          <a:p>
            <a:pPr>
              <a:defRPr sz="2000" b="1">
                <a:solidFill>
                  <a:srgbClr val="231B19"/>
                </a:solidFill>
              </a:defRPr>
            </a:pPr>
            <a:r>
              <a:rPr lang="en-US" sz="2200" dirty="0"/>
              <a:t>YES</a:t>
            </a:r>
            <a:endParaRPr sz="2200" dirty="0"/>
          </a:p>
        </p:txBody>
      </p:sp>
      <p:sp>
        <p:nvSpPr>
          <p:cNvPr id="7" name="Rectangle 6"/>
          <p:cNvSpPr/>
          <p:nvPr/>
        </p:nvSpPr>
        <p:spPr>
          <a:xfrm>
            <a:off x="2103120" y="1572768"/>
            <a:ext cx="6583680" cy="457200"/>
          </a:xfrm>
          <a:prstGeom prst="rect">
            <a:avLst/>
          </a:prstGeom>
          <a:solidFill>
            <a:srgbClr val="D2A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961120" y="1536192"/>
            <a:ext cx="470000" cy="430887"/>
          </a:xfrm>
          <a:prstGeom prst="rect">
            <a:avLst/>
          </a:prstGeom>
          <a:noFill/>
        </p:spPr>
        <p:txBody>
          <a:bodyPr wrap="none">
            <a:spAutoFit/>
          </a:bodyPr>
          <a:lstStyle/>
          <a:p>
            <a:r>
              <a:rPr sz="2200" dirty="0"/>
              <a:t>21</a:t>
            </a:r>
          </a:p>
        </p:txBody>
      </p:sp>
      <p:sp>
        <p:nvSpPr>
          <p:cNvPr id="9" name="TextBox 8"/>
          <p:cNvSpPr txBox="1"/>
          <p:nvPr/>
        </p:nvSpPr>
        <p:spPr>
          <a:xfrm>
            <a:off x="868680" y="2880360"/>
            <a:ext cx="561372" cy="430887"/>
          </a:xfrm>
          <a:prstGeom prst="rect">
            <a:avLst/>
          </a:prstGeom>
          <a:noFill/>
        </p:spPr>
        <p:txBody>
          <a:bodyPr wrap="none">
            <a:spAutoFit/>
          </a:bodyPr>
          <a:lstStyle/>
          <a:p>
            <a:pPr>
              <a:defRPr sz="2000" b="1">
                <a:solidFill>
                  <a:srgbClr val="231B19"/>
                </a:solidFill>
              </a:defRPr>
            </a:pPr>
            <a:r>
              <a:rPr sz="2200" dirty="0"/>
              <a:t>NO</a:t>
            </a:r>
          </a:p>
        </p:txBody>
      </p:sp>
      <p:sp>
        <p:nvSpPr>
          <p:cNvPr id="10" name="Rectangle 9"/>
          <p:cNvSpPr/>
          <p:nvPr/>
        </p:nvSpPr>
        <p:spPr>
          <a:xfrm>
            <a:off x="2103120" y="2898648"/>
            <a:ext cx="1567542" cy="457200"/>
          </a:xfrm>
          <a:prstGeom prst="rect">
            <a:avLst/>
          </a:prstGeom>
          <a:solidFill>
            <a:srgbClr val="B76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961120" y="2862072"/>
            <a:ext cx="327334" cy="430887"/>
          </a:xfrm>
          <a:prstGeom prst="rect">
            <a:avLst/>
          </a:prstGeom>
          <a:noFill/>
        </p:spPr>
        <p:txBody>
          <a:bodyPr wrap="none">
            <a:spAutoFit/>
          </a:bodyPr>
          <a:lstStyle/>
          <a:p>
            <a:r>
              <a:rPr sz="2200" dirty="0"/>
              <a:t>5</a:t>
            </a:r>
          </a:p>
        </p:txBody>
      </p:sp>
      <p:sp>
        <p:nvSpPr>
          <p:cNvPr id="12" name="TextBox 11"/>
          <p:cNvSpPr txBox="1"/>
          <p:nvPr/>
        </p:nvSpPr>
        <p:spPr>
          <a:xfrm>
            <a:off x="868680" y="4206240"/>
            <a:ext cx="1168910" cy="430887"/>
          </a:xfrm>
          <a:prstGeom prst="rect">
            <a:avLst/>
          </a:prstGeom>
          <a:noFill/>
        </p:spPr>
        <p:txBody>
          <a:bodyPr wrap="none">
            <a:spAutoFit/>
          </a:bodyPr>
          <a:lstStyle/>
          <a:p>
            <a:pPr>
              <a:defRPr sz="2000" b="1">
                <a:solidFill>
                  <a:srgbClr val="231B19"/>
                </a:solidFill>
              </a:defRPr>
            </a:pPr>
            <a:r>
              <a:rPr sz="2200" dirty="0"/>
              <a:t>UNSURE</a:t>
            </a:r>
          </a:p>
        </p:txBody>
      </p:sp>
      <p:sp>
        <p:nvSpPr>
          <p:cNvPr id="13" name="Rectangle 12"/>
          <p:cNvSpPr/>
          <p:nvPr/>
        </p:nvSpPr>
        <p:spPr>
          <a:xfrm>
            <a:off x="2103120" y="4224527"/>
            <a:ext cx="1881051" cy="457200"/>
          </a:xfrm>
          <a:prstGeom prst="rect">
            <a:avLst/>
          </a:prstGeom>
          <a:solidFill>
            <a:srgbClr val="B16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961120" y="4187952"/>
            <a:ext cx="327334" cy="430887"/>
          </a:xfrm>
          <a:prstGeom prst="rect">
            <a:avLst/>
          </a:prstGeom>
          <a:noFill/>
        </p:spPr>
        <p:txBody>
          <a:bodyPr wrap="none">
            <a:spAutoFit/>
          </a:bodyPr>
          <a:lstStyle/>
          <a:p>
            <a:r>
              <a:rPr sz="2200" dirty="0"/>
              <a:t>6</a:t>
            </a:r>
          </a:p>
        </p:txBody>
      </p:sp>
      <p:sp>
        <p:nvSpPr>
          <p:cNvPr id="15" name="TextBox 14"/>
          <p:cNvSpPr txBox="1"/>
          <p:nvPr/>
        </p:nvSpPr>
        <p:spPr>
          <a:xfrm>
            <a:off x="1097280" y="5486400"/>
            <a:ext cx="9875520" cy="594360"/>
          </a:xfrm>
          <a:prstGeom prst="rect">
            <a:avLst/>
          </a:prstGeom>
          <a:noFill/>
        </p:spPr>
        <p:txBody>
          <a:bodyPr wrap="none">
            <a:spAutoFit/>
          </a:bodyPr>
          <a:lstStyle/>
          <a:p>
            <a:pPr algn="ctr">
              <a:defRPr sz="2700" b="1">
                <a:solidFill>
                  <a:srgbClr val="3E2723"/>
                </a:solidFill>
              </a:defRPr>
            </a:pPr>
            <a:r>
              <a:rPr dirty="0"/>
              <a:t>Protection was not experienced uniformly.</a:t>
            </a:r>
          </a:p>
        </p:txBody>
      </p:sp>
      <p:sp>
        <p:nvSpPr>
          <p:cNvPr id="16" name="Rectangle 15"/>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18" name="TextBox 17"/>
          <p:cNvSpPr txBox="1"/>
          <p:nvPr/>
        </p:nvSpPr>
        <p:spPr>
          <a:xfrm>
            <a:off x="11155680" y="6537960"/>
            <a:ext cx="457200" cy="182880"/>
          </a:xfrm>
          <a:prstGeom prst="rect">
            <a:avLst/>
          </a:prstGeom>
          <a:noFill/>
        </p:spPr>
        <p:txBody>
          <a:bodyPr wrap="none">
            <a:spAutoFit/>
          </a:bodyPr>
          <a:lstStyle/>
          <a:p>
            <a: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Protection ≠ Belonging</a:t>
            </a:r>
          </a:p>
        </p:txBody>
      </p:sp>
      <p:sp>
        <p:nvSpPr>
          <p:cNvPr id="5" name="TextBox 4"/>
          <p:cNvSpPr txBox="1"/>
          <p:nvPr/>
        </p:nvSpPr>
        <p:spPr>
          <a:xfrm>
            <a:off x="731520" y="1234440"/>
            <a:ext cx="10789920" cy="3816429"/>
          </a:xfrm>
          <a:prstGeom prst="rect">
            <a:avLst/>
          </a:prstGeom>
          <a:noFill/>
        </p:spPr>
        <p:txBody>
          <a:bodyPr wrap="square">
            <a:spAutoFit/>
          </a:bodyPr>
          <a:lstStyle/>
          <a:p>
            <a:pPr>
              <a:spcAft>
                <a:spcPts val="1000"/>
              </a:spcAft>
              <a:defRPr sz="2100">
                <a:solidFill>
                  <a:srgbClr val="231B19"/>
                </a:solidFill>
              </a:defRPr>
            </a:pPr>
            <a:r>
              <a:rPr sz="2400" dirty="0"/>
              <a:t>A policy may prohibit discrimination while workers still anticipate judgment.</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Legal permission to wear natural hair does not automatically erase pressure to manage others’ perceptions.</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The question shifts from “Is this allowed?” to “What might this cost me?”</a:t>
            </a:r>
          </a:p>
          <a:p>
            <a:pPr>
              <a:spcAft>
                <a:spcPts val="1000"/>
              </a:spcAft>
              <a:defRPr sz="2100">
                <a:solidFill>
                  <a:srgbClr val="231B19"/>
                </a:solidFill>
              </a:defRPr>
            </a:pPr>
            <a:endParaRPr lang="en-US" sz="2400" dirty="0"/>
          </a:p>
          <a:p>
            <a:pPr>
              <a:spcAft>
                <a:spcPts val="1000"/>
              </a:spcAft>
              <a:defRPr sz="2100">
                <a:solidFill>
                  <a:srgbClr val="231B19"/>
                </a:solidFill>
              </a:defRPr>
            </a:pPr>
            <a:r>
              <a:rPr sz="2400" dirty="0"/>
              <a:t>That gap is where policy, organizational culture, identity, and power meet.</a:t>
            </a:r>
          </a:p>
        </p:txBody>
      </p:sp>
      <p:sp>
        <p:nvSpPr>
          <p:cNvPr id="6" name="Rectangle 5"/>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8" name="TextBox 7"/>
          <p:cNvSpPr txBox="1"/>
          <p:nvPr/>
        </p:nvSpPr>
        <p:spPr>
          <a:xfrm>
            <a:off x="11155680" y="6537960"/>
            <a:ext cx="457200" cy="182880"/>
          </a:xfrm>
          <a:prstGeom prst="rect">
            <a:avLst/>
          </a:prstGeom>
          <a:noFill/>
        </p:spPr>
        <p:txBody>
          <a:bodyPr wrap="none">
            <a:spAutoFit/>
          </a:bodyPr>
          <a:lstStyle/>
          <a:p>
            <a: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Three Lenses for Reading the Experience</a:t>
            </a:r>
          </a:p>
        </p:txBody>
      </p:sp>
      <p:sp>
        <p:nvSpPr>
          <p:cNvPr id="5" name="Rounded Rectangle 4"/>
          <p:cNvSpPr/>
          <p:nvPr/>
        </p:nvSpPr>
        <p:spPr>
          <a:xfrm>
            <a:off x="685800" y="1508760"/>
            <a:ext cx="3429000" cy="4297680"/>
          </a:xfrm>
          <a:prstGeom prst="roundRect">
            <a:avLst/>
          </a:prstGeom>
          <a:solidFill>
            <a:srgbClr val="FFFFFF"/>
          </a:solidFill>
          <a:ln w="25400">
            <a:solidFill>
              <a:srgbClr val="B76E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45025" y="1828800"/>
            <a:ext cx="2710549" cy="461665"/>
          </a:xfrm>
          <a:prstGeom prst="rect">
            <a:avLst/>
          </a:prstGeom>
          <a:noFill/>
        </p:spPr>
        <p:txBody>
          <a:bodyPr wrap="none">
            <a:spAutoFit/>
          </a:bodyPr>
          <a:lstStyle/>
          <a:p>
            <a:pPr algn="ctr">
              <a:defRPr sz="2200" b="1">
                <a:solidFill>
                  <a:srgbClr val="3E2723"/>
                </a:solidFill>
              </a:defRPr>
            </a:pPr>
            <a:r>
              <a:rPr sz="2400" dirty="0"/>
              <a:t>Critical Race Theory</a:t>
            </a:r>
          </a:p>
        </p:txBody>
      </p:sp>
      <p:sp>
        <p:nvSpPr>
          <p:cNvPr id="7" name="TextBox 6"/>
          <p:cNvSpPr txBox="1"/>
          <p:nvPr/>
        </p:nvSpPr>
        <p:spPr>
          <a:xfrm>
            <a:off x="1147572" y="2471883"/>
            <a:ext cx="2505456" cy="1708160"/>
          </a:xfrm>
          <a:prstGeom prst="rect">
            <a:avLst/>
          </a:prstGeom>
          <a:noFill/>
        </p:spPr>
        <p:txBody>
          <a:bodyPr wrap="square">
            <a:spAutoFit/>
          </a:bodyPr>
          <a:lstStyle/>
          <a:p>
            <a:pPr algn="ctr">
              <a:defRPr sz="1700">
                <a:solidFill>
                  <a:srgbClr val="231B19"/>
                </a:solidFill>
              </a:defRPr>
            </a:pPr>
            <a:endParaRPr lang="en-US" dirty="0"/>
          </a:p>
          <a:p>
            <a:pPr algn="ctr">
              <a:defRPr sz="1700">
                <a:solidFill>
                  <a:srgbClr val="231B19"/>
                </a:solidFill>
              </a:defRPr>
            </a:pPr>
            <a:r>
              <a:rPr sz="2200" dirty="0"/>
              <a:t>How can apparently neutral standards reproduce racialized outcomes?</a:t>
            </a:r>
          </a:p>
        </p:txBody>
      </p:sp>
      <p:sp>
        <p:nvSpPr>
          <p:cNvPr id="8" name="Rounded Rectangle 7"/>
          <p:cNvSpPr/>
          <p:nvPr/>
        </p:nvSpPr>
        <p:spPr>
          <a:xfrm>
            <a:off x="4480560" y="1508760"/>
            <a:ext cx="3429000" cy="4297680"/>
          </a:xfrm>
          <a:prstGeom prst="roundRect">
            <a:avLst/>
          </a:prstGeom>
          <a:solidFill>
            <a:srgbClr val="FFFFFF"/>
          </a:solidFill>
          <a:ln w="25400">
            <a:solidFill>
              <a:srgbClr val="B1663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21360" y="1828800"/>
            <a:ext cx="3147401" cy="461665"/>
          </a:xfrm>
          <a:prstGeom prst="rect">
            <a:avLst/>
          </a:prstGeom>
          <a:noFill/>
        </p:spPr>
        <p:txBody>
          <a:bodyPr wrap="none">
            <a:spAutoFit/>
          </a:bodyPr>
          <a:lstStyle/>
          <a:p>
            <a:pPr algn="ctr">
              <a:defRPr sz="2200" b="1">
                <a:solidFill>
                  <a:srgbClr val="3E2723"/>
                </a:solidFill>
              </a:defRPr>
            </a:pPr>
            <a:r>
              <a:rPr sz="2400" dirty="0"/>
              <a:t>Black Feminist Thought</a:t>
            </a:r>
          </a:p>
        </p:txBody>
      </p:sp>
      <p:sp>
        <p:nvSpPr>
          <p:cNvPr id="10" name="TextBox 9"/>
          <p:cNvSpPr txBox="1"/>
          <p:nvPr/>
        </p:nvSpPr>
        <p:spPr>
          <a:xfrm>
            <a:off x="4800600" y="2689556"/>
            <a:ext cx="2880361" cy="1785104"/>
          </a:xfrm>
          <a:prstGeom prst="rect">
            <a:avLst/>
          </a:prstGeom>
          <a:noFill/>
        </p:spPr>
        <p:txBody>
          <a:bodyPr wrap="square">
            <a:spAutoFit/>
          </a:bodyPr>
          <a:lstStyle/>
          <a:p>
            <a:pPr algn="ctr">
              <a:defRPr sz="1700">
                <a:solidFill>
                  <a:srgbClr val="231B19"/>
                </a:solidFill>
              </a:defRPr>
            </a:pPr>
            <a:r>
              <a:rPr sz="2200" dirty="0"/>
              <a:t>What becomes visible when Black women’s knowledge and lived experience are centered?</a:t>
            </a:r>
          </a:p>
        </p:txBody>
      </p:sp>
      <p:sp>
        <p:nvSpPr>
          <p:cNvPr id="11" name="Rounded Rectangle 10"/>
          <p:cNvSpPr/>
          <p:nvPr/>
        </p:nvSpPr>
        <p:spPr>
          <a:xfrm>
            <a:off x="8275320" y="1508760"/>
            <a:ext cx="3429000" cy="4297680"/>
          </a:xfrm>
          <a:prstGeom prst="roundRect">
            <a:avLst/>
          </a:prstGeom>
          <a:solidFill>
            <a:srgbClr val="FFFFFF"/>
          </a:solidFill>
          <a:ln w="25400">
            <a:solidFill>
              <a:srgbClr val="D2A23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35173" y="1828800"/>
            <a:ext cx="3509295" cy="461665"/>
          </a:xfrm>
          <a:prstGeom prst="rect">
            <a:avLst/>
          </a:prstGeom>
          <a:noFill/>
        </p:spPr>
        <p:txBody>
          <a:bodyPr wrap="none">
            <a:spAutoFit/>
          </a:bodyPr>
          <a:lstStyle/>
          <a:p>
            <a:pPr algn="ctr">
              <a:defRPr sz="2200" b="1">
                <a:solidFill>
                  <a:srgbClr val="3E2723"/>
                </a:solidFill>
              </a:defRPr>
            </a:pPr>
            <a:r>
              <a:rPr sz="2400" dirty="0"/>
              <a:t>Ecological Systems Theory</a:t>
            </a:r>
          </a:p>
        </p:txBody>
      </p:sp>
      <p:sp>
        <p:nvSpPr>
          <p:cNvPr id="13" name="TextBox 12"/>
          <p:cNvSpPr txBox="1"/>
          <p:nvPr/>
        </p:nvSpPr>
        <p:spPr>
          <a:xfrm>
            <a:off x="8719008" y="2680794"/>
            <a:ext cx="2710992" cy="2123658"/>
          </a:xfrm>
          <a:prstGeom prst="rect">
            <a:avLst/>
          </a:prstGeom>
          <a:noFill/>
        </p:spPr>
        <p:txBody>
          <a:bodyPr wrap="square">
            <a:spAutoFit/>
          </a:bodyPr>
          <a:lstStyle/>
          <a:p>
            <a:pPr algn="ctr">
              <a:defRPr sz="1700">
                <a:solidFill>
                  <a:srgbClr val="231B19"/>
                </a:solidFill>
              </a:defRPr>
            </a:pPr>
            <a:r>
              <a:rPr sz="2200" dirty="0"/>
              <a:t>How do individual choices interact with workplaces, institutions, law, culture, and larger systems?</a:t>
            </a:r>
          </a:p>
        </p:txBody>
      </p:sp>
      <p:sp>
        <p:nvSpPr>
          <p:cNvPr id="14" name="Rectangle 13"/>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16" name="TextBox 15"/>
          <p:cNvSpPr txBox="1"/>
          <p:nvPr/>
        </p:nvSpPr>
        <p:spPr>
          <a:xfrm>
            <a:off x="11155680" y="6537960"/>
            <a:ext cx="457200" cy="182880"/>
          </a:xfrm>
          <a:prstGeom prst="rect">
            <a:avLst/>
          </a:prstGeom>
          <a:noFill/>
        </p:spPr>
        <p:txBody>
          <a:bodyPr wrap="none">
            <a:spAutoFit/>
          </a:bodyPr>
          <a:lstStyle/>
          <a:p>
            <a: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6484532" cy="523220"/>
          </a:xfrm>
          <a:prstGeom prst="rect">
            <a:avLst/>
          </a:prstGeom>
          <a:noFill/>
        </p:spPr>
        <p:txBody>
          <a:bodyPr wrap="none">
            <a:spAutoFit/>
          </a:bodyPr>
          <a:lstStyle/>
          <a:p>
            <a:pPr>
              <a:defRPr sz="2800" b="1">
                <a:solidFill>
                  <a:srgbClr val="FAF6EE"/>
                </a:solidFill>
              </a:defRPr>
            </a:pPr>
            <a:r>
              <a:rPr dirty="0"/>
              <a:t>So</a:t>
            </a:r>
            <a:r>
              <a:rPr lang="en-US" dirty="0"/>
              <a:t>,</a:t>
            </a:r>
            <a:r>
              <a:rPr dirty="0"/>
              <a:t> What Does This Ask of Social Workers?</a:t>
            </a:r>
          </a:p>
        </p:txBody>
      </p:sp>
      <p:sp>
        <p:nvSpPr>
          <p:cNvPr id="5" name="TextBox 4"/>
          <p:cNvSpPr txBox="1"/>
          <p:nvPr/>
        </p:nvSpPr>
        <p:spPr>
          <a:xfrm>
            <a:off x="700887" y="986496"/>
            <a:ext cx="10789920" cy="5519460"/>
          </a:xfrm>
          <a:prstGeom prst="rect">
            <a:avLst/>
          </a:prstGeom>
          <a:noFill/>
        </p:spPr>
        <p:txBody>
          <a:bodyPr wrap="square">
            <a:spAutoFit/>
          </a:bodyPr>
          <a:lstStyle/>
          <a:p>
            <a:pPr>
              <a:spcAft>
                <a:spcPts val="1000"/>
              </a:spcAft>
              <a:defRPr sz="1850">
                <a:solidFill>
                  <a:srgbClr val="231B19"/>
                </a:solidFill>
              </a:defRPr>
            </a:pPr>
            <a:r>
              <a:rPr sz="2100" dirty="0"/>
              <a:t>Practice: Notice when “appropriate” or “professional” is being used without a clear, job-relevant definition.</a:t>
            </a:r>
          </a:p>
          <a:p>
            <a:pPr>
              <a:spcAft>
                <a:spcPts val="1000"/>
              </a:spcAft>
              <a:defRPr sz="1850">
                <a:solidFill>
                  <a:srgbClr val="231B19"/>
                </a:solidFill>
              </a:defRPr>
            </a:pPr>
            <a:endParaRPr lang="en-US" sz="2100" dirty="0"/>
          </a:p>
          <a:p>
            <a:pPr>
              <a:spcAft>
                <a:spcPts val="1000"/>
              </a:spcAft>
              <a:defRPr sz="1850">
                <a:solidFill>
                  <a:srgbClr val="231B19"/>
                </a:solidFill>
              </a:defRPr>
            </a:pPr>
            <a:r>
              <a:rPr sz="2100" dirty="0"/>
              <a:t>Supervision: Make room for conversations about identity, code-switching, appearance, belonging, and power.</a:t>
            </a:r>
          </a:p>
          <a:p>
            <a:pPr>
              <a:spcAft>
                <a:spcPts val="1000"/>
              </a:spcAft>
              <a:defRPr sz="1850">
                <a:solidFill>
                  <a:srgbClr val="231B19"/>
                </a:solidFill>
              </a:defRPr>
            </a:pPr>
            <a:endParaRPr lang="en-US" sz="2100" dirty="0"/>
          </a:p>
          <a:p>
            <a:pPr>
              <a:spcAft>
                <a:spcPts val="1000"/>
              </a:spcAft>
              <a:defRPr sz="1850">
                <a:solidFill>
                  <a:srgbClr val="231B19"/>
                </a:solidFill>
              </a:defRPr>
            </a:pPr>
            <a:r>
              <a:rPr sz="2100" dirty="0"/>
              <a:t>Organizations: Audit dress, grooming, and appearance policies for vague or culturally narrow standards.</a:t>
            </a:r>
          </a:p>
          <a:p>
            <a:pPr>
              <a:spcAft>
                <a:spcPts val="1000"/>
              </a:spcAft>
              <a:defRPr sz="1850">
                <a:solidFill>
                  <a:srgbClr val="231B19"/>
                </a:solidFill>
              </a:defRPr>
            </a:pPr>
            <a:endParaRPr lang="en-US" sz="2100" dirty="0"/>
          </a:p>
          <a:p>
            <a:pPr>
              <a:spcAft>
                <a:spcPts val="1000"/>
              </a:spcAft>
              <a:defRPr sz="1850">
                <a:solidFill>
                  <a:srgbClr val="231B19"/>
                </a:solidFill>
              </a:defRPr>
            </a:pPr>
            <a:r>
              <a:rPr sz="2100" dirty="0"/>
              <a:t>Advocacy: Connect individual experiences to policy and institutional change rather than locating the problem only within the person.</a:t>
            </a:r>
          </a:p>
          <a:p>
            <a:pPr>
              <a:spcAft>
                <a:spcPts val="1000"/>
              </a:spcAft>
              <a:defRPr sz="1850">
                <a:solidFill>
                  <a:srgbClr val="231B19"/>
                </a:solidFill>
              </a:defRPr>
            </a:pPr>
            <a:endParaRPr lang="en-US" sz="2100" dirty="0"/>
          </a:p>
          <a:p>
            <a:pPr>
              <a:spcAft>
                <a:spcPts val="1000"/>
              </a:spcAft>
              <a:defRPr sz="1850">
                <a:solidFill>
                  <a:srgbClr val="231B19"/>
                </a:solidFill>
              </a:defRPr>
            </a:pPr>
            <a:r>
              <a:rPr sz="2100" dirty="0"/>
              <a:t>Education: Teach students to distinguish formal protection from lived safety and belonging.</a:t>
            </a:r>
          </a:p>
        </p:txBody>
      </p:sp>
      <p:sp>
        <p:nvSpPr>
          <p:cNvPr id="6" name="Rectangle 5"/>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8" name="TextBox 7"/>
          <p:cNvSpPr txBox="1"/>
          <p:nvPr/>
        </p:nvSpPr>
        <p:spPr>
          <a:xfrm>
            <a:off x="11155680" y="6537960"/>
            <a:ext cx="457200" cy="182880"/>
          </a:xfrm>
          <a:prstGeom prst="rect">
            <a:avLst/>
          </a:prstGeom>
          <a:noFill/>
        </p:spPr>
        <p:txBody>
          <a:bodyPr wrap="none">
            <a:spAutoFit/>
          </a:bodyPr>
          <a:lstStyle/>
          <a:p>
            <a: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Practice Lab: What Would You Do?</a:t>
            </a:r>
          </a:p>
        </p:txBody>
      </p:sp>
      <p:sp>
        <p:nvSpPr>
          <p:cNvPr id="5" name="TextBox 4"/>
          <p:cNvSpPr txBox="1"/>
          <p:nvPr/>
        </p:nvSpPr>
        <p:spPr>
          <a:xfrm>
            <a:off x="914400" y="1043039"/>
            <a:ext cx="10241281" cy="2123658"/>
          </a:xfrm>
          <a:prstGeom prst="rect">
            <a:avLst/>
          </a:prstGeom>
          <a:noFill/>
        </p:spPr>
        <p:txBody>
          <a:bodyPr wrap="square">
            <a:spAutoFit/>
          </a:bodyPr>
          <a:lstStyle/>
          <a:p>
            <a:pPr>
              <a:defRPr sz="2100">
                <a:solidFill>
                  <a:srgbClr val="231B19"/>
                </a:solidFill>
              </a:defRPr>
            </a:pPr>
            <a:r>
              <a:rPr sz="2200" dirty="0"/>
              <a:t>A Black social work intern is preparing for an interview at a highly desired placement. </a:t>
            </a:r>
            <a:endParaRPr lang="en-US" sz="2200" dirty="0"/>
          </a:p>
          <a:p>
            <a:pPr>
              <a:defRPr sz="2100">
                <a:solidFill>
                  <a:srgbClr val="231B19"/>
                </a:solidFill>
              </a:defRPr>
            </a:pPr>
            <a:endParaRPr lang="en-US" sz="2200" dirty="0"/>
          </a:p>
          <a:p>
            <a:pPr>
              <a:defRPr sz="2100">
                <a:solidFill>
                  <a:srgbClr val="231B19"/>
                </a:solidFill>
              </a:defRPr>
            </a:pPr>
            <a:r>
              <a:rPr sz="2200" dirty="0"/>
              <a:t>She tells you she is considering changing her natural hairstyle because she worries it may be viewed as “too much” or “not polished enough.” </a:t>
            </a:r>
            <a:endParaRPr lang="en-US" sz="2200" dirty="0"/>
          </a:p>
          <a:p>
            <a:pPr>
              <a:defRPr sz="2100">
                <a:solidFill>
                  <a:srgbClr val="231B19"/>
                </a:solidFill>
              </a:defRPr>
            </a:pPr>
            <a:endParaRPr lang="en-US" sz="2200" dirty="0"/>
          </a:p>
          <a:p>
            <a:pPr>
              <a:defRPr sz="2100">
                <a:solidFill>
                  <a:srgbClr val="231B19"/>
                </a:solidFill>
              </a:defRPr>
            </a:pPr>
            <a:r>
              <a:rPr sz="2200" dirty="0"/>
              <a:t>The agency has no written policy prohibiting her hairstyle.</a:t>
            </a:r>
          </a:p>
        </p:txBody>
      </p:sp>
      <p:sp>
        <p:nvSpPr>
          <p:cNvPr id="6" name="TextBox 5"/>
          <p:cNvSpPr txBox="1"/>
          <p:nvPr/>
        </p:nvSpPr>
        <p:spPr>
          <a:xfrm>
            <a:off x="914400" y="3646307"/>
            <a:ext cx="10241280" cy="2144177"/>
          </a:xfrm>
          <a:prstGeom prst="rect">
            <a:avLst/>
          </a:prstGeom>
          <a:noFill/>
        </p:spPr>
        <p:txBody>
          <a:bodyPr wrap="square">
            <a:spAutoFit/>
          </a:bodyPr>
          <a:lstStyle/>
          <a:p>
            <a:pPr marL="342900" indent="-342900" algn="r">
              <a:spcAft>
                <a:spcPts val="1000"/>
              </a:spcAft>
              <a:buFont typeface="Arial" panose="020B0604020202020204" pitchFamily="34" charset="0"/>
              <a:buChar char="•"/>
              <a:defRPr sz="1900">
                <a:solidFill>
                  <a:srgbClr val="231B19"/>
                </a:solidFill>
              </a:defRPr>
            </a:pPr>
            <a:r>
              <a:rPr sz="2000" dirty="0"/>
              <a:t>What is happening at the individual, relational, organizational, and policy levels?</a:t>
            </a:r>
            <a:endParaRPr lang="en-US" sz="2000" dirty="0"/>
          </a:p>
          <a:p>
            <a:pPr marL="342900" indent="-342900" algn="r">
              <a:spcAft>
                <a:spcPts val="1000"/>
              </a:spcAft>
              <a:buFont typeface="Arial" panose="020B0604020202020204" pitchFamily="34" charset="0"/>
              <a:buChar char="•"/>
              <a:defRPr sz="1900">
                <a:solidFill>
                  <a:srgbClr val="231B19"/>
                </a:solidFill>
              </a:defRPr>
            </a:pPr>
            <a:endParaRPr sz="2000" dirty="0"/>
          </a:p>
          <a:p>
            <a:pPr marL="342900" indent="-342900" algn="r">
              <a:spcAft>
                <a:spcPts val="1000"/>
              </a:spcAft>
              <a:buFont typeface="Arial" panose="020B0604020202020204" pitchFamily="34" charset="0"/>
              <a:buChar char="•"/>
              <a:defRPr sz="1900">
                <a:solidFill>
                  <a:srgbClr val="231B19"/>
                </a:solidFill>
              </a:defRPr>
            </a:pPr>
            <a:r>
              <a:rPr sz="2000" dirty="0"/>
              <a:t>How would you respond without dismissing her concern or making the decision for her?</a:t>
            </a:r>
            <a:endParaRPr lang="en-US" sz="2000" dirty="0"/>
          </a:p>
          <a:p>
            <a:pPr marL="342900" indent="-342900" algn="r">
              <a:spcAft>
                <a:spcPts val="1000"/>
              </a:spcAft>
              <a:buFont typeface="Arial" panose="020B0604020202020204" pitchFamily="34" charset="0"/>
              <a:buChar char="•"/>
              <a:defRPr sz="1900">
                <a:solidFill>
                  <a:srgbClr val="231B19"/>
                </a:solidFill>
              </a:defRPr>
            </a:pPr>
            <a:endParaRPr sz="2000" dirty="0"/>
          </a:p>
          <a:p>
            <a:pPr marL="342900" indent="-342900" algn="r">
              <a:spcAft>
                <a:spcPts val="1000"/>
              </a:spcAft>
              <a:buFont typeface="Arial" panose="020B0604020202020204" pitchFamily="34" charset="0"/>
              <a:buChar char="•"/>
              <a:defRPr sz="1900">
                <a:solidFill>
                  <a:srgbClr val="231B19"/>
                </a:solidFill>
              </a:defRPr>
            </a:pPr>
            <a:r>
              <a:rPr sz="2000" dirty="0"/>
              <a:t>What would advocacy look like if the issue is</a:t>
            </a:r>
            <a:r>
              <a:rPr lang="en-US" sz="2000" dirty="0"/>
              <a:t>n’t explicitly written into</a:t>
            </a:r>
            <a:r>
              <a:rPr sz="2000" dirty="0"/>
              <a:t> policy?</a:t>
            </a:r>
          </a:p>
        </p:txBody>
      </p:sp>
      <p:sp>
        <p:nvSpPr>
          <p:cNvPr id="7" name="Rectangle 6"/>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9" name="TextBox 8"/>
          <p:cNvSpPr txBox="1"/>
          <p:nvPr/>
        </p:nvSpPr>
        <p:spPr>
          <a:xfrm>
            <a:off x="11155680" y="6537960"/>
            <a:ext cx="457200" cy="182880"/>
          </a:xfrm>
          <a:prstGeom prst="rect">
            <a:avLst/>
          </a:prstGeom>
          <a:noFill/>
        </p:spPr>
        <p:txBody>
          <a:bodyPr wrap="none">
            <a:spAutoFit/>
          </a:bodyPr>
          <a:lstStyle/>
          <a:p>
            <a: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31B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816101" y="914400"/>
            <a:ext cx="4529317" cy="461665"/>
          </a:xfrm>
          <a:prstGeom prst="rect">
            <a:avLst/>
          </a:prstGeom>
          <a:noFill/>
        </p:spPr>
        <p:txBody>
          <a:bodyPr wrap="none">
            <a:spAutoFit/>
          </a:bodyPr>
          <a:lstStyle/>
          <a:p>
            <a:pPr algn="ctr">
              <a:defRPr sz="2200" b="1">
                <a:solidFill>
                  <a:srgbClr val="B76E60"/>
                </a:solidFill>
              </a:defRPr>
            </a:pPr>
            <a:r>
              <a:rPr sz="2400" dirty="0"/>
              <a:t>A QUESTION TO CARRY WITH YOU</a:t>
            </a:r>
          </a:p>
        </p:txBody>
      </p:sp>
      <p:sp>
        <p:nvSpPr>
          <p:cNvPr id="4" name="TextBox 3"/>
          <p:cNvSpPr txBox="1"/>
          <p:nvPr/>
        </p:nvSpPr>
        <p:spPr>
          <a:xfrm>
            <a:off x="914400" y="2011680"/>
            <a:ext cx="10332720" cy="2377440"/>
          </a:xfrm>
          <a:prstGeom prst="rect">
            <a:avLst/>
          </a:prstGeom>
          <a:noFill/>
        </p:spPr>
        <p:txBody>
          <a:bodyPr wrap="square">
            <a:spAutoFit/>
          </a:bodyPr>
          <a:lstStyle/>
          <a:p>
            <a:pPr algn="ctr">
              <a:defRPr sz="3000" i="1">
                <a:solidFill>
                  <a:srgbClr val="FAF6EE"/>
                </a:solidFill>
              </a:defRPr>
            </a:pPr>
            <a:r>
              <a:rPr dirty="0"/>
              <a:t>“When we call something professional, appropriate, polished, or acceptable… whose standard are we using?”</a:t>
            </a:r>
          </a:p>
        </p:txBody>
      </p:sp>
      <p:sp>
        <p:nvSpPr>
          <p:cNvPr id="5" name="TextBox 4"/>
          <p:cNvSpPr txBox="1"/>
          <p:nvPr/>
        </p:nvSpPr>
        <p:spPr>
          <a:xfrm>
            <a:off x="3420287" y="5074920"/>
            <a:ext cx="5320945" cy="446276"/>
          </a:xfrm>
          <a:prstGeom prst="rect">
            <a:avLst/>
          </a:prstGeom>
          <a:noFill/>
        </p:spPr>
        <p:txBody>
          <a:bodyPr wrap="none">
            <a:spAutoFit/>
          </a:bodyPr>
          <a:lstStyle/>
          <a:p>
            <a:pPr algn="ctr">
              <a:defRPr sz="2000">
                <a:solidFill>
                  <a:srgbClr val="EBDBBB"/>
                </a:solidFill>
              </a:defRPr>
            </a:pPr>
            <a:r>
              <a:rPr sz="2300" dirty="0"/>
              <a:t>Critical reflection is part of ethical practice.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rPr dirty="0"/>
              <a:t>Closing: From Protection to Practice</a:t>
            </a:r>
          </a:p>
        </p:txBody>
      </p:sp>
      <p:sp>
        <p:nvSpPr>
          <p:cNvPr id="5" name="TextBox 4"/>
          <p:cNvSpPr txBox="1"/>
          <p:nvPr/>
        </p:nvSpPr>
        <p:spPr>
          <a:xfrm>
            <a:off x="914400" y="1630101"/>
            <a:ext cx="10332720" cy="2377440"/>
          </a:xfrm>
          <a:prstGeom prst="rect">
            <a:avLst/>
          </a:prstGeom>
          <a:noFill/>
        </p:spPr>
        <p:txBody>
          <a:bodyPr wrap="square">
            <a:spAutoFit/>
          </a:bodyPr>
          <a:lstStyle/>
          <a:p>
            <a:pPr algn="ctr">
              <a:defRPr sz="3000" i="1">
                <a:solidFill>
                  <a:srgbClr val="3E2723"/>
                </a:solidFill>
              </a:defRPr>
            </a:pPr>
            <a:r>
              <a:rPr dirty="0"/>
              <a:t>“Policy can change the rules. Culture must change the gaze.”</a:t>
            </a:r>
          </a:p>
        </p:txBody>
      </p:sp>
      <p:sp>
        <p:nvSpPr>
          <p:cNvPr id="6" name="TextBox 5"/>
          <p:cNvSpPr txBox="1"/>
          <p:nvPr/>
        </p:nvSpPr>
        <p:spPr>
          <a:xfrm>
            <a:off x="1981047" y="3283929"/>
            <a:ext cx="8229600" cy="1831271"/>
          </a:xfrm>
          <a:prstGeom prst="rect">
            <a:avLst/>
          </a:prstGeom>
          <a:noFill/>
        </p:spPr>
        <p:txBody>
          <a:bodyPr wrap="square">
            <a:spAutoFit/>
          </a:bodyPr>
          <a:lstStyle/>
          <a:p>
            <a:pPr>
              <a:spcAft>
                <a:spcPts val="1000"/>
              </a:spcAft>
              <a:defRPr sz="2000">
                <a:solidFill>
                  <a:srgbClr val="231B19"/>
                </a:solidFill>
              </a:defRPr>
            </a:pPr>
            <a:r>
              <a:rPr sz="2200" dirty="0"/>
              <a:t>Interrogate the standard.</a:t>
            </a:r>
          </a:p>
          <a:p>
            <a:pPr>
              <a:spcAft>
                <a:spcPts val="1000"/>
              </a:spcAft>
              <a:defRPr sz="2000">
                <a:solidFill>
                  <a:srgbClr val="231B19"/>
                </a:solidFill>
              </a:defRPr>
            </a:pPr>
            <a:r>
              <a:rPr sz="2200" dirty="0"/>
              <a:t>Center lived experience.</a:t>
            </a:r>
          </a:p>
          <a:p>
            <a:pPr>
              <a:spcAft>
                <a:spcPts val="1000"/>
              </a:spcAft>
              <a:defRPr sz="2000">
                <a:solidFill>
                  <a:srgbClr val="231B19"/>
                </a:solidFill>
              </a:defRPr>
            </a:pPr>
            <a:r>
              <a:rPr sz="2200" dirty="0"/>
              <a:t>Name the system, not only the individual.</a:t>
            </a:r>
          </a:p>
          <a:p>
            <a:pPr>
              <a:spcAft>
                <a:spcPts val="1000"/>
              </a:spcAft>
              <a:defRPr sz="2000">
                <a:solidFill>
                  <a:srgbClr val="231B19"/>
                </a:solidFill>
              </a:defRPr>
            </a:pPr>
            <a:r>
              <a:rPr sz="2200" dirty="0"/>
              <a:t>Use policy as a floor, not the ceiling, for dignity and belonging.</a:t>
            </a:r>
          </a:p>
        </p:txBody>
      </p:sp>
      <p:sp>
        <p:nvSpPr>
          <p:cNvPr id="7" name="Rectangle 6"/>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9" name="TextBox 8"/>
          <p:cNvSpPr txBox="1"/>
          <p:nvPr/>
        </p:nvSpPr>
        <p:spPr>
          <a:xfrm>
            <a:off x="11155680" y="6537960"/>
            <a:ext cx="457200" cy="182880"/>
          </a:xfrm>
          <a:prstGeom prst="rect">
            <a:avLst/>
          </a:prstGeom>
          <a:noFill/>
        </p:spPr>
        <p:txBody>
          <a:bodyPr wrap="none">
            <a:spAutoFit/>
          </a:bodyPr>
          <a:lstStyle/>
          <a:p>
            <a: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1508760"/>
            <a:ext cx="10698480" cy="1097280"/>
          </a:xfrm>
          <a:prstGeom prst="rect">
            <a:avLst/>
          </a:prstGeom>
          <a:noFill/>
        </p:spPr>
        <p:txBody>
          <a:bodyPr wrap="none">
            <a:spAutoFit/>
          </a:bodyPr>
          <a:lstStyle/>
          <a:p>
            <a:pPr algn="ctr">
              <a:defRPr sz="3400" b="1">
                <a:solidFill>
                  <a:srgbClr val="FAF6EE"/>
                </a:solidFill>
              </a:defRPr>
            </a:pPr>
            <a:r>
              <a:t>QUESTIONS • REFLECTIONS • CONNECTIONS</a:t>
            </a:r>
          </a:p>
        </p:txBody>
      </p:sp>
      <p:sp>
        <p:nvSpPr>
          <p:cNvPr id="4" name="TextBox 3"/>
          <p:cNvSpPr txBox="1"/>
          <p:nvPr/>
        </p:nvSpPr>
        <p:spPr>
          <a:xfrm>
            <a:off x="1371600" y="2880360"/>
            <a:ext cx="9418320" cy="1005840"/>
          </a:xfrm>
          <a:prstGeom prst="rect">
            <a:avLst/>
          </a:prstGeom>
          <a:noFill/>
        </p:spPr>
        <p:txBody>
          <a:bodyPr wrap="none">
            <a:spAutoFit/>
          </a:bodyPr>
          <a:lstStyle/>
          <a:p>
            <a:pPr algn="ctr">
              <a:defRPr sz="2300">
                <a:solidFill>
                  <a:srgbClr val="EBDBBB"/>
                </a:solidFill>
              </a:defRPr>
            </a:pPr>
            <a:r>
              <a:t>What are you noticing about the relationship between policy and professional culture?</a:t>
            </a:r>
          </a:p>
        </p:txBody>
      </p:sp>
      <p:sp>
        <p:nvSpPr>
          <p:cNvPr id="5" name="TextBox 4"/>
          <p:cNvSpPr txBox="1"/>
          <p:nvPr/>
        </p:nvSpPr>
        <p:spPr>
          <a:xfrm>
            <a:off x="1371600" y="4846320"/>
            <a:ext cx="9418320" cy="731520"/>
          </a:xfrm>
          <a:prstGeom prst="rect">
            <a:avLst/>
          </a:prstGeom>
          <a:noFill/>
        </p:spPr>
        <p:txBody>
          <a:bodyPr wrap="none">
            <a:spAutoFit/>
          </a:bodyPr>
          <a:lstStyle/>
          <a:p>
            <a:pPr algn="ctr">
              <a:defRPr sz="1800" b="1">
                <a:solidFill>
                  <a:srgbClr val="B76E60"/>
                </a:solidFill>
              </a:defRPr>
            </a:pPr>
            <a:r>
              <a:t>DrSunflowerInBloom.com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6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22960"/>
          </a:xfrm>
          <a:prstGeom prst="rect">
            <a:avLst/>
          </a:prstGeom>
          <a:solidFill>
            <a:srgbClr val="3E27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64592"/>
            <a:ext cx="10881360" cy="457200"/>
          </a:xfrm>
          <a:prstGeom prst="rect">
            <a:avLst/>
          </a:prstGeom>
          <a:noFill/>
        </p:spPr>
        <p:txBody>
          <a:bodyPr wrap="none">
            <a:spAutoFit/>
          </a:bodyPr>
          <a:lstStyle/>
          <a:p>
            <a:pPr>
              <a:defRPr sz="2800" b="1">
                <a:solidFill>
                  <a:srgbClr val="FAF6EE"/>
                </a:solidFill>
              </a:defRPr>
            </a:pPr>
            <a:r>
              <a:t>Selected References &amp; Sources</a:t>
            </a:r>
          </a:p>
        </p:txBody>
      </p:sp>
      <p:sp>
        <p:nvSpPr>
          <p:cNvPr id="5" name="TextBox 4"/>
          <p:cNvSpPr txBox="1"/>
          <p:nvPr/>
        </p:nvSpPr>
        <p:spPr>
          <a:xfrm>
            <a:off x="594360" y="1325880"/>
            <a:ext cx="10698480" cy="4811574"/>
          </a:xfrm>
          <a:prstGeom prst="rect">
            <a:avLst/>
          </a:prstGeom>
          <a:noFill/>
        </p:spPr>
        <p:txBody>
          <a:bodyPr wrap="square">
            <a:spAutoFit/>
          </a:bodyPr>
          <a:lstStyle/>
          <a:p>
            <a:pPr marL="342900" indent="-342900">
              <a:spcAft>
                <a:spcPts val="1000"/>
              </a:spcAft>
              <a:buFont typeface="Arial" panose="020B0604020202020204" pitchFamily="34" charset="0"/>
              <a:buChar char="•"/>
              <a:defRPr sz="1700">
                <a:solidFill>
                  <a:srgbClr val="231B19"/>
                </a:solidFill>
              </a:defRPr>
            </a:pPr>
            <a:r>
              <a:rPr sz="2000" dirty="0"/>
              <a:t>Bazemore-Jolly, D. (2026). Doctoral research on the CROWN Act and the lived experiences of Black women who wear their natural hair.</a:t>
            </a:r>
          </a:p>
          <a:p>
            <a:pPr>
              <a:spcAft>
                <a:spcPts val="1000"/>
              </a:spcAft>
              <a:defRPr sz="1700">
                <a:solidFill>
                  <a:srgbClr val="231B19"/>
                </a:solidFill>
              </a:defRPr>
            </a:pPr>
            <a:endParaRPr lang="en-US" sz="2000" dirty="0"/>
          </a:p>
          <a:p>
            <a:pPr marL="342900" indent="-342900">
              <a:spcAft>
                <a:spcPts val="1000"/>
              </a:spcAft>
              <a:buFont typeface="Arial" panose="020B0604020202020204" pitchFamily="34" charset="0"/>
              <a:buChar char="•"/>
              <a:defRPr sz="1700">
                <a:solidFill>
                  <a:srgbClr val="231B19"/>
                </a:solidFill>
              </a:defRPr>
            </a:pPr>
            <a:r>
              <a:rPr sz="2000" dirty="0"/>
              <a:t>National Conference of State Legislatures. Discrimination and Harassment in the Workplace. Current state-law summaries.</a:t>
            </a:r>
          </a:p>
          <a:p>
            <a:pPr>
              <a:spcAft>
                <a:spcPts val="1000"/>
              </a:spcAft>
              <a:defRPr sz="1700">
                <a:solidFill>
                  <a:srgbClr val="231B19"/>
                </a:solidFill>
              </a:defRPr>
            </a:pPr>
            <a:endParaRPr lang="en-US" sz="2000" dirty="0"/>
          </a:p>
          <a:p>
            <a:pPr marL="342900" indent="-342900">
              <a:spcAft>
                <a:spcPts val="1000"/>
              </a:spcAft>
              <a:buFont typeface="Arial" panose="020B0604020202020204" pitchFamily="34" charset="0"/>
              <a:buChar char="•"/>
              <a:defRPr sz="1700">
                <a:solidFill>
                  <a:srgbClr val="231B19"/>
                </a:solidFill>
              </a:defRPr>
            </a:pPr>
            <a:r>
              <a:rPr sz="2000" dirty="0"/>
              <a:t>U.S. Congress. H.R. 1638, CROWN Act of 2025, 119th Congress.</a:t>
            </a:r>
          </a:p>
          <a:p>
            <a:pPr>
              <a:spcAft>
                <a:spcPts val="1000"/>
              </a:spcAft>
              <a:defRPr sz="1700">
                <a:solidFill>
                  <a:srgbClr val="231B19"/>
                </a:solidFill>
              </a:defRPr>
            </a:pPr>
            <a:endParaRPr lang="en-US" sz="2000" dirty="0"/>
          </a:p>
          <a:p>
            <a:pPr marL="342900" indent="-342900">
              <a:spcAft>
                <a:spcPts val="1000"/>
              </a:spcAft>
              <a:buFont typeface="Arial" panose="020B0604020202020204" pitchFamily="34" charset="0"/>
              <a:buChar char="•"/>
              <a:defRPr sz="1700">
                <a:solidFill>
                  <a:srgbClr val="231B19"/>
                </a:solidFill>
              </a:defRPr>
            </a:pPr>
            <a:r>
              <a:rPr sz="2000" dirty="0"/>
              <a:t>U.S. Congress. S. 751, CROWN Act of 2025, 119th Congress.</a:t>
            </a:r>
          </a:p>
          <a:p>
            <a:pPr>
              <a:spcAft>
                <a:spcPts val="1000"/>
              </a:spcAft>
              <a:defRPr sz="1700">
                <a:solidFill>
                  <a:srgbClr val="231B19"/>
                </a:solidFill>
              </a:defRPr>
            </a:pPr>
            <a:endParaRPr lang="en-US" sz="2000" dirty="0"/>
          </a:p>
          <a:p>
            <a:pPr marL="342900" indent="-342900">
              <a:spcAft>
                <a:spcPts val="1000"/>
              </a:spcAft>
              <a:buFont typeface="Arial" panose="020B0604020202020204" pitchFamily="34" charset="0"/>
              <a:buChar char="•"/>
              <a:defRPr sz="1700">
                <a:solidFill>
                  <a:srgbClr val="231B19"/>
                </a:solidFill>
              </a:defRPr>
            </a:pPr>
            <a:r>
              <a:rPr lang="en-US" sz="2000" dirty="0"/>
              <a:t>The presentation</a:t>
            </a:r>
            <a:r>
              <a:rPr sz="2000" dirty="0"/>
              <a:t> discussion also draws on Critical Race Theory, Black Feminist Thought, and Ecological Systems Theory.</a:t>
            </a:r>
          </a:p>
        </p:txBody>
      </p:sp>
      <p:sp>
        <p:nvSpPr>
          <p:cNvPr id="6" name="TextBox 5"/>
          <p:cNvSpPr txBox="1"/>
          <p:nvPr/>
        </p:nvSpPr>
        <p:spPr>
          <a:xfrm>
            <a:off x="777240" y="5806440"/>
            <a:ext cx="10515600" cy="411480"/>
          </a:xfrm>
          <a:prstGeom prst="rect">
            <a:avLst/>
          </a:prstGeom>
          <a:noFill/>
        </p:spPr>
        <p:txBody>
          <a:bodyPr wrap="none">
            <a:spAutoFit/>
          </a:bodyPr>
          <a:lstStyle/>
          <a:p>
            <a:pPr>
              <a:defRPr sz="1000" i="1">
                <a:solidFill>
                  <a:srgbClr val="706058"/>
                </a:solidFill>
              </a:defRPr>
            </a:pPr>
            <a:endParaRPr/>
          </a:p>
        </p:txBody>
      </p:sp>
      <p:sp>
        <p:nvSpPr>
          <p:cNvPr id="7" name="Rectangle 6"/>
          <p:cNvSpPr/>
          <p:nvPr/>
        </p:nvSpPr>
        <p:spPr>
          <a:xfrm>
            <a:off x="502920" y="6510528"/>
            <a:ext cx="11155680" cy="18288"/>
          </a:xfrm>
          <a:prstGeom prst="rect">
            <a:avLst/>
          </a:prstGeom>
          <a:solidFill>
            <a:srgbClr val="EBDBB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2920" y="6556248"/>
            <a:ext cx="10607040" cy="182880"/>
          </a:xfrm>
          <a:prstGeom prst="rect">
            <a:avLst/>
          </a:prstGeom>
          <a:noFill/>
        </p:spPr>
        <p:txBody>
          <a:bodyPr wrap="none">
            <a:spAutoFit/>
          </a:bodyPr>
          <a:lstStyle/>
          <a:p>
            <a:pPr>
              <a:defRPr sz="800">
                <a:solidFill>
                  <a:srgbClr val="706058"/>
                </a:solidFill>
              </a:defRPr>
            </a:pPr>
            <a:r>
              <a:t>Dr. Dana Bazemore-Jolly | Savannah State University | October 1, 2026</a:t>
            </a:r>
          </a:p>
        </p:txBody>
      </p:sp>
      <p:sp>
        <p:nvSpPr>
          <p:cNvPr id="9" name="TextBox 8"/>
          <p:cNvSpPr txBox="1"/>
          <p:nvPr/>
        </p:nvSpPr>
        <p:spPr>
          <a:xfrm>
            <a:off x="11155680" y="6537960"/>
            <a:ext cx="457200" cy="182880"/>
          </a:xfrm>
          <a:prstGeom prst="rect">
            <a:avLst/>
          </a:prstGeom>
          <a:noFill/>
        </p:spPr>
        <p:txBody>
          <a:bodyPr wrap="none">
            <a:spAutoFit/>
          </a:bodyPr>
          <a:lstStyle/>
          <a:p>
            <a: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TotalTime>
  <Words>1209</Words>
  <Application>Microsoft Office PowerPoint</Application>
  <PresentationFormat>Widescreen</PresentationFormat>
  <Paragraphs>153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Owner</dc:creator>
  <cp:keywords/>
  <dc:description>generated using python-pptx</dc:description>
  <cp:lastModifiedBy>Dana Bazemore-Jolly</cp:lastModifiedBy>
  <cp:revision>6</cp:revision>
  <dcterms:created xsi:type="dcterms:W3CDTF">2013-01-27T09:14:16Z</dcterms:created>
  <dcterms:modified xsi:type="dcterms:W3CDTF">2026-09-25T19:13:14Z</dcterms:modified>
  <cp:category/>
</cp:coreProperties>
</file>